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48"/>
  </p:notesMasterIdLst>
  <p:sldIdLst>
    <p:sldId id="256" r:id="rId3"/>
    <p:sldId id="259" r:id="rId4"/>
    <p:sldId id="262" r:id="rId5"/>
    <p:sldId id="290" r:id="rId6"/>
    <p:sldId id="297" r:id="rId7"/>
    <p:sldId id="331" r:id="rId8"/>
    <p:sldId id="2103812975" r:id="rId9"/>
    <p:sldId id="2103812976" r:id="rId10"/>
    <p:sldId id="2103812977" r:id="rId11"/>
    <p:sldId id="289" r:id="rId12"/>
    <p:sldId id="2103812980" r:id="rId13"/>
    <p:sldId id="265" r:id="rId14"/>
    <p:sldId id="268" r:id="rId15"/>
    <p:sldId id="269" r:id="rId16"/>
    <p:sldId id="267" r:id="rId17"/>
    <p:sldId id="2103812979" r:id="rId18"/>
    <p:sldId id="285" r:id="rId19"/>
    <p:sldId id="2103812982" r:id="rId20"/>
    <p:sldId id="2103812983" r:id="rId21"/>
    <p:sldId id="2103812984" r:id="rId22"/>
    <p:sldId id="2103812987" r:id="rId23"/>
    <p:sldId id="260" r:id="rId24"/>
    <p:sldId id="2103812986" r:id="rId25"/>
    <p:sldId id="2103812999" r:id="rId26"/>
    <p:sldId id="2103813009" r:id="rId27"/>
    <p:sldId id="2103813004" r:id="rId28"/>
    <p:sldId id="286" r:id="rId29"/>
    <p:sldId id="2103813011" r:id="rId30"/>
    <p:sldId id="288" r:id="rId31"/>
    <p:sldId id="266" r:id="rId32"/>
    <p:sldId id="270" r:id="rId33"/>
    <p:sldId id="2103813012" r:id="rId34"/>
    <p:sldId id="2103813013" r:id="rId35"/>
    <p:sldId id="279" r:id="rId36"/>
    <p:sldId id="280" r:id="rId37"/>
    <p:sldId id="273" r:id="rId38"/>
    <p:sldId id="2103813014" r:id="rId39"/>
    <p:sldId id="284" r:id="rId40"/>
    <p:sldId id="283" r:id="rId41"/>
    <p:sldId id="281" r:id="rId42"/>
    <p:sldId id="2103813015" r:id="rId43"/>
    <p:sldId id="2103812981" r:id="rId44"/>
    <p:sldId id="257" r:id="rId45"/>
    <p:sldId id="275" r:id="rId46"/>
    <p:sldId id="287" r:id="rId47"/>
  </p:sldIdLst>
  <p:sldSz cx="9144000" cy="5143500" type="screen16x9"/>
  <p:notesSz cx="6858000" cy="9144000"/>
  <p:embeddedFontLst>
    <p:embeddedFont>
      <p:font typeface="CiscoSansTT ExtraLight" panose="020B0303020201020303" pitchFamily="34" charset="0"/>
      <p:regular r:id="rId49"/>
      <p:italic r:id="rId50"/>
    </p:embeddedFont>
    <p:embeddedFont>
      <p:font typeface="CiscoSansTT Light" panose="020B0503020201020303" pitchFamily="34" charset="0"/>
      <p:regular r:id="rId51"/>
      <p:italic r:id="rId52"/>
    </p:embeddedFont>
    <p:embeddedFont>
      <p:font typeface="MS PGothic" panose="020B0600070205080204" pitchFamily="34" charset="-128"/>
      <p:regular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Mono" pitchFamily="49" charset="0"/>
      <p:regular r:id="rId62"/>
      <p:bold r:id="rId63"/>
      <p:italic r:id="rId64"/>
      <p:boldItalic r:id="rId65"/>
    </p:embeddedFont>
    <p:embeddedFont>
      <p:font typeface="Roboto Slab" pitchFamily="2" charset="0"/>
      <p:regular r:id="rId66"/>
      <p:bold r:id="rId67"/>
    </p:embeddedFont>
    <p:embeddedFont>
      <p:font typeface="Segoe UI" panose="020B0502040204020203" pitchFamily="34" charset="0"/>
      <p:regular r:id="rId68"/>
      <p:bold r:id="rId69"/>
      <p:italic r:id="rId70"/>
      <p:boldItalic r:id="rId71"/>
    </p:embeddedFont>
    <p:embeddedFont>
      <p:font typeface="Segoe UI Semibold" panose="020B0502040204020203" pitchFamily="34" charset="0"/>
      <p:regular r:id="rId72"/>
      <p:bold r:id="rId73"/>
      <p:italic r:id="rId74"/>
      <p:boldItalic r:id="rId75"/>
    </p:embeddedFont>
    <p:embeddedFont>
      <p:font typeface="Source Sans Pro" panose="020B0503030403020204" pitchFamily="34" charset="0"/>
      <p:regular r:id="rId76"/>
      <p:bold r:id="rId77"/>
      <p:italic r:id="rId78"/>
      <p:boldItalic r:id="rId79"/>
    </p:embeddedFont>
    <p:embeddedFont>
      <p:font typeface="Ubuntu" panose="020B050403060203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16B7D4-125F-AC45-BB0B-35A3846355E0}" v="20" dt="2025-11-06T16:00:53.704"/>
    <p1510:client id="{3CAD3A42-3BE7-A043-8CD7-56FB42F4E6F7}" v="1" dt="2025-11-04T18:01:36.046"/>
    <p1510:client id="{78D18B74-1E9C-9688-4336-C9D26428A467}" v="93" dt="2025-11-05T13:54:51.881"/>
    <p1510:client id="{F25F1FF0-6EC4-6454-3418-06E1E5C98EAC}" v="2" dt="2025-11-05T14:16:09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0"/>
    <p:restoredTop sz="96886"/>
  </p:normalViewPr>
  <p:slideViewPr>
    <p:cSldViewPr snapToGrid="0">
      <p:cViewPr varScale="1">
        <p:scale>
          <a:sx n="170" d="100"/>
          <a:sy n="170" d="100"/>
        </p:scale>
        <p:origin x="10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font" Target="fonts/font35.fntdata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6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8.fntdata"/><Relationship Id="rId87" Type="http://schemas.openxmlformats.org/officeDocument/2006/relationships/tableStyles" Target="tableStyles.xml"/><Relationship Id="rId61" Type="http://schemas.openxmlformats.org/officeDocument/2006/relationships/font" Target="fonts/font13.fntdata"/><Relationship Id="rId82" Type="http://schemas.openxmlformats.org/officeDocument/2006/relationships/font" Target="fonts/font3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C9BCA-B196-4019-9F9A-39FC8B7A9D7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1B3AED-A5DE-47FB-A604-811104F8DA3F}">
      <dgm:prSet phldrT="[Text]" custT="1"/>
      <dgm:spPr/>
      <dgm:t>
        <a:bodyPr/>
        <a:lstStyle/>
        <a:p>
          <a:r>
            <a:rPr lang="en-US" sz="1800" dirty="0"/>
            <a:t>Disaggregation with </a:t>
          </a:r>
        </a:p>
        <a:p>
          <a:r>
            <a:rPr lang="en-US" sz="1800" b="1" dirty="0"/>
            <a:t>SONiC</a:t>
          </a:r>
        </a:p>
      </dgm:t>
    </dgm:pt>
    <dgm:pt modelId="{48A2690F-17A7-4563-898F-069BF04D9927}" type="parTrans" cxnId="{3E586DB5-7F1E-4725-BB25-C5D933DBAA1D}">
      <dgm:prSet/>
      <dgm:spPr/>
      <dgm:t>
        <a:bodyPr/>
        <a:lstStyle/>
        <a:p>
          <a:endParaRPr lang="en-US"/>
        </a:p>
      </dgm:t>
    </dgm:pt>
    <dgm:pt modelId="{E6DF35FD-37DB-4888-90DE-3BDF54D6E6E1}" type="sibTrans" cxnId="{3E586DB5-7F1E-4725-BB25-C5D933DBAA1D}">
      <dgm:prSet/>
      <dgm:spPr/>
      <dgm:t>
        <a:bodyPr/>
        <a:lstStyle/>
        <a:p>
          <a:endParaRPr lang="en-US"/>
        </a:p>
      </dgm:t>
    </dgm:pt>
    <dgm:pt modelId="{2E81DED4-6F7B-4A44-AE18-8F5FE0B64139}">
      <dgm:prSet phldrT="[Text]" custT="1"/>
      <dgm:spPr/>
      <dgm:t>
        <a:bodyPr/>
        <a:lstStyle/>
        <a:p>
          <a:r>
            <a:rPr lang="en-US" sz="2000" dirty="0"/>
            <a:t>Faster</a:t>
          </a:r>
        </a:p>
        <a:p>
          <a:r>
            <a:rPr lang="en-US" sz="2000" dirty="0"/>
            <a:t>Technology </a:t>
          </a:r>
        </a:p>
        <a:p>
          <a:r>
            <a:rPr lang="en-US" sz="2000" dirty="0"/>
            <a:t>Evolution</a:t>
          </a:r>
        </a:p>
      </dgm:t>
    </dgm:pt>
    <dgm:pt modelId="{733CFDCB-1D73-4211-83CA-1A74A473F8B7}" type="parTrans" cxnId="{1E02AF5D-AC23-4FCE-BCF4-21BD2D963C47}">
      <dgm:prSet/>
      <dgm:spPr/>
      <dgm:t>
        <a:bodyPr/>
        <a:lstStyle/>
        <a:p>
          <a:endParaRPr lang="en-US"/>
        </a:p>
      </dgm:t>
    </dgm:pt>
    <dgm:pt modelId="{4AA971DB-D519-4D52-9F4C-C28F81CAEE68}" type="sibTrans" cxnId="{1E02AF5D-AC23-4FCE-BCF4-21BD2D963C47}">
      <dgm:prSet/>
      <dgm:spPr/>
      <dgm:t>
        <a:bodyPr/>
        <a:lstStyle/>
        <a:p>
          <a:endParaRPr lang="en-US"/>
        </a:p>
      </dgm:t>
    </dgm:pt>
    <dgm:pt modelId="{68ACE394-958E-4D52-8238-23DF294B1C27}">
      <dgm:prSet phldrT="[Text]" custT="1"/>
      <dgm:spPr/>
      <dgm:t>
        <a:bodyPr/>
        <a:lstStyle/>
        <a:p>
          <a:r>
            <a:rPr lang="en-US" sz="2000" dirty="0"/>
            <a:t>Open &amp;</a:t>
          </a:r>
        </a:p>
        <a:p>
          <a:r>
            <a:rPr lang="en-US" sz="2000" dirty="0"/>
            <a:t>Modular </a:t>
          </a:r>
        </a:p>
        <a:p>
          <a:r>
            <a:rPr lang="en-US" sz="2000" dirty="0"/>
            <a:t>Software</a:t>
          </a:r>
        </a:p>
      </dgm:t>
    </dgm:pt>
    <dgm:pt modelId="{30BAD391-EDDE-4190-9D22-8A3916C8A63E}" type="parTrans" cxnId="{8CB1340C-E98F-4742-91AB-831FBE70E795}">
      <dgm:prSet/>
      <dgm:spPr/>
      <dgm:t>
        <a:bodyPr/>
        <a:lstStyle/>
        <a:p>
          <a:endParaRPr lang="en-US"/>
        </a:p>
      </dgm:t>
    </dgm:pt>
    <dgm:pt modelId="{4C328981-74D9-4030-A485-EFAA3215EB5E}" type="sibTrans" cxnId="{8CB1340C-E98F-4742-91AB-831FBE70E795}">
      <dgm:prSet/>
      <dgm:spPr/>
      <dgm:t>
        <a:bodyPr/>
        <a:lstStyle/>
        <a:p>
          <a:endParaRPr lang="en-US"/>
        </a:p>
      </dgm:t>
    </dgm:pt>
    <dgm:pt modelId="{FADB95B7-2361-4809-AFD1-929A1F14FC81}">
      <dgm:prSet phldrT="[Text]" custT="1"/>
      <dgm:spPr/>
      <dgm:t>
        <a:bodyPr/>
        <a:lstStyle/>
        <a:p>
          <a:r>
            <a:rPr lang="en-US" sz="2000" dirty="0"/>
            <a:t>Reduce </a:t>
          </a:r>
        </a:p>
        <a:p>
          <a:r>
            <a:rPr lang="en-US" sz="2000" dirty="0"/>
            <a:t>Operational</a:t>
          </a:r>
        </a:p>
        <a:p>
          <a:r>
            <a:rPr lang="en-US" sz="2000" dirty="0"/>
            <a:t>Burden</a:t>
          </a:r>
        </a:p>
      </dgm:t>
    </dgm:pt>
    <dgm:pt modelId="{360DF51D-2A9F-4565-8CBD-7A212DAE1268}" type="parTrans" cxnId="{82C4FE4C-A7EF-4ADF-99A4-C2810FD7D7EC}">
      <dgm:prSet/>
      <dgm:spPr/>
      <dgm:t>
        <a:bodyPr/>
        <a:lstStyle/>
        <a:p>
          <a:endParaRPr lang="en-US"/>
        </a:p>
      </dgm:t>
    </dgm:pt>
    <dgm:pt modelId="{B80BE828-E4C3-4B42-8FF7-F8B18F9E5240}" type="sibTrans" cxnId="{82C4FE4C-A7EF-4ADF-99A4-C2810FD7D7EC}">
      <dgm:prSet/>
      <dgm:spPr/>
      <dgm:t>
        <a:bodyPr/>
        <a:lstStyle/>
        <a:p>
          <a:endParaRPr lang="en-US"/>
        </a:p>
      </dgm:t>
    </dgm:pt>
    <dgm:pt modelId="{1440B9C1-7204-49E8-BF14-5EDA07045227}">
      <dgm:prSet phldrT="[Text]" custT="1"/>
      <dgm:spPr/>
      <dgm:t>
        <a:bodyPr/>
        <a:lstStyle/>
        <a:p>
          <a:r>
            <a:rPr lang="en-US" sz="2000" dirty="0"/>
            <a:t>Choices of </a:t>
          </a:r>
        </a:p>
        <a:p>
          <a:r>
            <a:rPr lang="en-US" sz="2000" dirty="0"/>
            <a:t>Vendors </a:t>
          </a:r>
        </a:p>
        <a:p>
          <a:r>
            <a:rPr lang="en-US" sz="2000" dirty="0"/>
            <a:t>&amp; Platforms</a:t>
          </a:r>
        </a:p>
      </dgm:t>
    </dgm:pt>
    <dgm:pt modelId="{F519ED25-3562-4DEE-A890-64EC9E247408}" type="parTrans" cxnId="{2883014B-0E21-4BE7-A5BA-A324C554971F}">
      <dgm:prSet/>
      <dgm:spPr/>
      <dgm:t>
        <a:bodyPr/>
        <a:lstStyle/>
        <a:p>
          <a:endParaRPr lang="en-US"/>
        </a:p>
      </dgm:t>
    </dgm:pt>
    <dgm:pt modelId="{FCAB1CD4-B643-4600-B95B-1D9B83EAC511}" type="sibTrans" cxnId="{2883014B-0E21-4BE7-A5BA-A324C554971F}">
      <dgm:prSet/>
      <dgm:spPr/>
      <dgm:t>
        <a:bodyPr/>
        <a:lstStyle/>
        <a:p>
          <a:endParaRPr lang="en-US"/>
        </a:p>
      </dgm:t>
    </dgm:pt>
    <dgm:pt modelId="{848E2FEC-5E2E-4658-990D-5B001CA154A9}" type="pres">
      <dgm:prSet presAssocID="{650C9BCA-B196-4019-9F9A-39FC8B7A9D7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78AB0DC-4006-4C5F-AE37-180293956ED4}" type="pres">
      <dgm:prSet presAssocID="{650C9BCA-B196-4019-9F9A-39FC8B7A9D77}" presName="matrix" presStyleCnt="0"/>
      <dgm:spPr/>
    </dgm:pt>
    <dgm:pt modelId="{61461F83-CF83-4C80-9865-F688B931A1DF}" type="pres">
      <dgm:prSet presAssocID="{650C9BCA-B196-4019-9F9A-39FC8B7A9D77}" presName="tile1" presStyleLbl="node1" presStyleIdx="0" presStyleCnt="4" custLinFactNeighborX="0" custLinFactNeighborY="-383"/>
      <dgm:spPr/>
    </dgm:pt>
    <dgm:pt modelId="{32C7E5BB-ECEF-45BD-B93F-DE5E63E9C0AC}" type="pres">
      <dgm:prSet presAssocID="{650C9BCA-B196-4019-9F9A-39FC8B7A9D7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70932BB-61C3-4FD1-87DF-DC5FAEC9457F}" type="pres">
      <dgm:prSet presAssocID="{650C9BCA-B196-4019-9F9A-39FC8B7A9D77}" presName="tile2" presStyleLbl="node1" presStyleIdx="1" presStyleCnt="4"/>
      <dgm:spPr/>
    </dgm:pt>
    <dgm:pt modelId="{63048FF8-5B5A-41AA-B0AB-F5E1449E1556}" type="pres">
      <dgm:prSet presAssocID="{650C9BCA-B196-4019-9F9A-39FC8B7A9D7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C9D58EB-C82C-421A-847B-187A017B8A32}" type="pres">
      <dgm:prSet presAssocID="{650C9BCA-B196-4019-9F9A-39FC8B7A9D77}" presName="tile3" presStyleLbl="node1" presStyleIdx="2" presStyleCnt="4" custLinFactNeighborY="0"/>
      <dgm:spPr/>
    </dgm:pt>
    <dgm:pt modelId="{0F2A8BE5-64D4-458A-82FF-A987ED700392}" type="pres">
      <dgm:prSet presAssocID="{650C9BCA-B196-4019-9F9A-39FC8B7A9D7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6A6899E-978B-4E6A-9735-9E47E8F403A9}" type="pres">
      <dgm:prSet presAssocID="{650C9BCA-B196-4019-9F9A-39FC8B7A9D77}" presName="tile4" presStyleLbl="node1" presStyleIdx="3" presStyleCnt="4"/>
      <dgm:spPr/>
    </dgm:pt>
    <dgm:pt modelId="{44921A6C-274A-4E00-BFD8-23419DEEE37D}" type="pres">
      <dgm:prSet presAssocID="{650C9BCA-B196-4019-9F9A-39FC8B7A9D7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3D37F58-76D6-405C-8424-A91B628C63F4}" type="pres">
      <dgm:prSet presAssocID="{650C9BCA-B196-4019-9F9A-39FC8B7A9D77}" presName="centerTile" presStyleLbl="fgShp" presStyleIdx="0" presStyleCnt="1" custScaleX="129298" custScaleY="118832">
        <dgm:presLayoutVars>
          <dgm:chMax val="0"/>
          <dgm:chPref val="0"/>
        </dgm:presLayoutVars>
      </dgm:prSet>
      <dgm:spPr/>
    </dgm:pt>
  </dgm:ptLst>
  <dgm:cxnLst>
    <dgm:cxn modelId="{8CB1340C-E98F-4742-91AB-831FBE70E795}" srcId="{2B1B3AED-A5DE-47FB-A604-811104F8DA3F}" destId="{68ACE394-958E-4D52-8238-23DF294B1C27}" srcOrd="2" destOrd="0" parTransId="{30BAD391-EDDE-4190-9D22-8A3916C8A63E}" sibTransId="{4C328981-74D9-4030-A485-EFAA3215EB5E}"/>
    <dgm:cxn modelId="{B0CC5118-353C-41EB-9863-A254EB67B239}" type="presOf" srcId="{2E81DED4-6F7B-4A44-AE18-8F5FE0B64139}" destId="{32C7E5BB-ECEF-45BD-B93F-DE5E63E9C0AC}" srcOrd="1" destOrd="0" presId="urn:microsoft.com/office/officeart/2005/8/layout/matrix1"/>
    <dgm:cxn modelId="{99FEE920-286B-4F58-93C4-EE8BF7EA57CD}" type="presOf" srcId="{FADB95B7-2361-4809-AFD1-929A1F14FC81}" destId="{D70932BB-61C3-4FD1-87DF-DC5FAEC9457F}" srcOrd="0" destOrd="0" presId="urn:microsoft.com/office/officeart/2005/8/layout/matrix1"/>
    <dgm:cxn modelId="{F38E762E-A07A-4C67-BB4A-D4AE861D84A1}" type="presOf" srcId="{1440B9C1-7204-49E8-BF14-5EDA07045227}" destId="{44921A6C-274A-4E00-BFD8-23419DEEE37D}" srcOrd="1" destOrd="0" presId="urn:microsoft.com/office/officeart/2005/8/layout/matrix1"/>
    <dgm:cxn modelId="{2883014B-0E21-4BE7-A5BA-A324C554971F}" srcId="{2B1B3AED-A5DE-47FB-A604-811104F8DA3F}" destId="{1440B9C1-7204-49E8-BF14-5EDA07045227}" srcOrd="3" destOrd="0" parTransId="{F519ED25-3562-4DEE-A890-64EC9E247408}" sibTransId="{FCAB1CD4-B643-4600-B95B-1D9B83EAC511}"/>
    <dgm:cxn modelId="{82C4FE4C-A7EF-4ADF-99A4-C2810FD7D7EC}" srcId="{2B1B3AED-A5DE-47FB-A604-811104F8DA3F}" destId="{FADB95B7-2361-4809-AFD1-929A1F14FC81}" srcOrd="1" destOrd="0" parTransId="{360DF51D-2A9F-4565-8CBD-7A212DAE1268}" sibTransId="{B80BE828-E4C3-4B42-8FF7-F8B18F9E5240}"/>
    <dgm:cxn modelId="{1E02AF5D-AC23-4FCE-BCF4-21BD2D963C47}" srcId="{2B1B3AED-A5DE-47FB-A604-811104F8DA3F}" destId="{2E81DED4-6F7B-4A44-AE18-8F5FE0B64139}" srcOrd="0" destOrd="0" parTransId="{733CFDCB-1D73-4211-83CA-1A74A473F8B7}" sibTransId="{4AA971DB-D519-4D52-9F4C-C28F81CAEE68}"/>
    <dgm:cxn modelId="{85269B6E-C94F-4CB7-885B-F57A5A9A3358}" type="presOf" srcId="{1440B9C1-7204-49E8-BF14-5EDA07045227}" destId="{76A6899E-978B-4E6A-9735-9E47E8F403A9}" srcOrd="0" destOrd="0" presId="urn:microsoft.com/office/officeart/2005/8/layout/matrix1"/>
    <dgm:cxn modelId="{72A1DC73-7E1B-4BB1-9B2E-ABD32EB0B05E}" type="presOf" srcId="{68ACE394-958E-4D52-8238-23DF294B1C27}" destId="{DC9D58EB-C82C-421A-847B-187A017B8A32}" srcOrd="0" destOrd="0" presId="urn:microsoft.com/office/officeart/2005/8/layout/matrix1"/>
    <dgm:cxn modelId="{3E586DB5-7F1E-4725-BB25-C5D933DBAA1D}" srcId="{650C9BCA-B196-4019-9F9A-39FC8B7A9D77}" destId="{2B1B3AED-A5DE-47FB-A604-811104F8DA3F}" srcOrd="0" destOrd="0" parTransId="{48A2690F-17A7-4563-898F-069BF04D9927}" sibTransId="{E6DF35FD-37DB-4888-90DE-3BDF54D6E6E1}"/>
    <dgm:cxn modelId="{3E4F2CCB-CB45-4A57-96B8-9CA4D2147838}" type="presOf" srcId="{650C9BCA-B196-4019-9F9A-39FC8B7A9D77}" destId="{848E2FEC-5E2E-4658-990D-5B001CA154A9}" srcOrd="0" destOrd="0" presId="urn:microsoft.com/office/officeart/2005/8/layout/matrix1"/>
    <dgm:cxn modelId="{4D57D8D4-F516-417C-88E5-03955D82F8E9}" type="presOf" srcId="{FADB95B7-2361-4809-AFD1-929A1F14FC81}" destId="{63048FF8-5B5A-41AA-B0AB-F5E1449E1556}" srcOrd="1" destOrd="0" presId="urn:microsoft.com/office/officeart/2005/8/layout/matrix1"/>
    <dgm:cxn modelId="{8F51B3E3-0403-404E-8F78-EF4F4182000A}" type="presOf" srcId="{2B1B3AED-A5DE-47FB-A604-811104F8DA3F}" destId="{F3D37F58-76D6-405C-8424-A91B628C63F4}" srcOrd="0" destOrd="0" presId="urn:microsoft.com/office/officeart/2005/8/layout/matrix1"/>
    <dgm:cxn modelId="{93EFFAF6-D101-49BA-B0CA-28DD4E6D2648}" type="presOf" srcId="{2E81DED4-6F7B-4A44-AE18-8F5FE0B64139}" destId="{61461F83-CF83-4C80-9865-F688B931A1DF}" srcOrd="0" destOrd="0" presId="urn:microsoft.com/office/officeart/2005/8/layout/matrix1"/>
    <dgm:cxn modelId="{93E442F9-A484-409E-9FDF-6349E8F18757}" type="presOf" srcId="{68ACE394-958E-4D52-8238-23DF294B1C27}" destId="{0F2A8BE5-64D4-458A-82FF-A987ED700392}" srcOrd="1" destOrd="0" presId="urn:microsoft.com/office/officeart/2005/8/layout/matrix1"/>
    <dgm:cxn modelId="{90A3A4EF-CBF7-413F-98BE-61A325B7FAC7}" type="presParOf" srcId="{848E2FEC-5E2E-4658-990D-5B001CA154A9}" destId="{878AB0DC-4006-4C5F-AE37-180293956ED4}" srcOrd="0" destOrd="0" presId="urn:microsoft.com/office/officeart/2005/8/layout/matrix1"/>
    <dgm:cxn modelId="{9193484C-7785-4DA5-91AC-6C1F29E01385}" type="presParOf" srcId="{878AB0DC-4006-4C5F-AE37-180293956ED4}" destId="{61461F83-CF83-4C80-9865-F688B931A1DF}" srcOrd="0" destOrd="0" presId="urn:microsoft.com/office/officeart/2005/8/layout/matrix1"/>
    <dgm:cxn modelId="{2E9AA346-E65C-4DD7-BE12-56E441ACFAC8}" type="presParOf" srcId="{878AB0DC-4006-4C5F-AE37-180293956ED4}" destId="{32C7E5BB-ECEF-45BD-B93F-DE5E63E9C0AC}" srcOrd="1" destOrd="0" presId="urn:microsoft.com/office/officeart/2005/8/layout/matrix1"/>
    <dgm:cxn modelId="{6F55042A-B961-42F1-9D09-74226FF78704}" type="presParOf" srcId="{878AB0DC-4006-4C5F-AE37-180293956ED4}" destId="{D70932BB-61C3-4FD1-87DF-DC5FAEC9457F}" srcOrd="2" destOrd="0" presId="urn:microsoft.com/office/officeart/2005/8/layout/matrix1"/>
    <dgm:cxn modelId="{BD41BB52-C235-46ED-957A-0E5726B4E1F1}" type="presParOf" srcId="{878AB0DC-4006-4C5F-AE37-180293956ED4}" destId="{63048FF8-5B5A-41AA-B0AB-F5E1449E1556}" srcOrd="3" destOrd="0" presId="urn:microsoft.com/office/officeart/2005/8/layout/matrix1"/>
    <dgm:cxn modelId="{15B8A183-300C-4453-B3E0-FF99C8DE9716}" type="presParOf" srcId="{878AB0DC-4006-4C5F-AE37-180293956ED4}" destId="{DC9D58EB-C82C-421A-847B-187A017B8A32}" srcOrd="4" destOrd="0" presId="urn:microsoft.com/office/officeart/2005/8/layout/matrix1"/>
    <dgm:cxn modelId="{981E38AF-BC22-4912-BD81-2672499E1569}" type="presParOf" srcId="{878AB0DC-4006-4C5F-AE37-180293956ED4}" destId="{0F2A8BE5-64D4-458A-82FF-A987ED700392}" srcOrd="5" destOrd="0" presId="urn:microsoft.com/office/officeart/2005/8/layout/matrix1"/>
    <dgm:cxn modelId="{4645D59A-2DA8-494D-A3EC-87039EFF0EF4}" type="presParOf" srcId="{878AB0DC-4006-4C5F-AE37-180293956ED4}" destId="{76A6899E-978B-4E6A-9735-9E47E8F403A9}" srcOrd="6" destOrd="0" presId="urn:microsoft.com/office/officeart/2005/8/layout/matrix1"/>
    <dgm:cxn modelId="{2AEFFE53-7209-4816-9A83-6A111640430F}" type="presParOf" srcId="{878AB0DC-4006-4C5F-AE37-180293956ED4}" destId="{44921A6C-274A-4E00-BFD8-23419DEEE37D}" srcOrd="7" destOrd="0" presId="urn:microsoft.com/office/officeart/2005/8/layout/matrix1"/>
    <dgm:cxn modelId="{3BC41AC9-524B-4794-B488-5BA69E5C0330}" type="presParOf" srcId="{848E2FEC-5E2E-4658-990D-5B001CA154A9}" destId="{F3D37F58-76D6-405C-8424-A91B628C63F4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461F83-CF83-4C80-9865-F688B931A1DF}">
      <dsp:nvSpPr>
        <dsp:cNvPr id="0" name=""/>
        <dsp:cNvSpPr/>
      </dsp:nvSpPr>
      <dsp:spPr>
        <a:xfrm rot="16200000">
          <a:off x="286915" y="-286915"/>
          <a:ext cx="1827929" cy="24017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Faster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Technology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Evolution</a:t>
          </a:r>
        </a:p>
      </dsp:txBody>
      <dsp:txXfrm rot="5400000">
        <a:off x="0" y="0"/>
        <a:ext cx="2401760" cy="1370947"/>
      </dsp:txXfrm>
    </dsp:sp>
    <dsp:sp modelId="{D70932BB-61C3-4FD1-87DF-DC5FAEC9457F}">
      <dsp:nvSpPr>
        <dsp:cNvPr id="0" name=""/>
        <dsp:cNvSpPr/>
      </dsp:nvSpPr>
      <dsp:spPr>
        <a:xfrm>
          <a:off x="2401760" y="0"/>
          <a:ext cx="2401760" cy="182792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Reduce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Operational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Burden</a:t>
          </a:r>
        </a:p>
      </dsp:txBody>
      <dsp:txXfrm>
        <a:off x="2401760" y="0"/>
        <a:ext cx="2401760" cy="1370947"/>
      </dsp:txXfrm>
    </dsp:sp>
    <dsp:sp modelId="{DC9D58EB-C82C-421A-847B-187A017B8A32}">
      <dsp:nvSpPr>
        <dsp:cNvPr id="0" name=""/>
        <dsp:cNvSpPr/>
      </dsp:nvSpPr>
      <dsp:spPr>
        <a:xfrm rot="10800000">
          <a:off x="0" y="1827929"/>
          <a:ext cx="2401760" cy="1827929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&amp;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Modular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Software</a:t>
          </a:r>
        </a:p>
      </dsp:txBody>
      <dsp:txXfrm rot="10800000">
        <a:off x="0" y="2284911"/>
        <a:ext cx="2401760" cy="1370947"/>
      </dsp:txXfrm>
    </dsp:sp>
    <dsp:sp modelId="{76A6899E-978B-4E6A-9735-9E47E8F403A9}">
      <dsp:nvSpPr>
        <dsp:cNvPr id="0" name=""/>
        <dsp:cNvSpPr/>
      </dsp:nvSpPr>
      <dsp:spPr>
        <a:xfrm rot="5400000">
          <a:off x="2688675" y="1541014"/>
          <a:ext cx="1827929" cy="2401760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Choices of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Vendors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&amp; Platforms</a:t>
          </a:r>
        </a:p>
      </dsp:txBody>
      <dsp:txXfrm rot="-5400000">
        <a:off x="2401760" y="2284911"/>
        <a:ext cx="2401760" cy="1370947"/>
      </dsp:txXfrm>
    </dsp:sp>
    <dsp:sp modelId="{F3D37F58-76D6-405C-8424-A91B628C63F4}">
      <dsp:nvSpPr>
        <dsp:cNvPr id="0" name=""/>
        <dsp:cNvSpPr/>
      </dsp:nvSpPr>
      <dsp:spPr>
        <a:xfrm>
          <a:off x="1470131" y="1284888"/>
          <a:ext cx="1863256" cy="108608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Disaggregation with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SONiC</a:t>
          </a:r>
        </a:p>
      </dsp:txBody>
      <dsp:txXfrm>
        <a:off x="1523149" y="1337906"/>
        <a:ext cx="1757220" cy="980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D7B75-7081-3596-22CE-171717BB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C4091-CAB6-ED16-0EF3-D3FC80CF2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BACAC-B325-6DA6-F075-A31F88158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SONiC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DBB79-055B-31B4-CEE5-EEF8B0FD5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184531-AAA9-4957-AF0E-8AB6B155FF6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542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096BE6F2-FC86-3BF4-9ABC-43561783B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d103ccdca_0_93:notes">
            <a:extLst>
              <a:ext uri="{FF2B5EF4-FFF2-40B4-BE49-F238E27FC236}">
                <a16:creationId xmlns:a16="http://schemas.microsoft.com/office/drawing/2014/main" id="{ACC6FCB7-D711-7F8B-93ED-489E3F12E9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d103ccdca_0_93:notes">
            <a:extLst>
              <a:ext uri="{FF2B5EF4-FFF2-40B4-BE49-F238E27FC236}">
                <a16:creationId xmlns:a16="http://schemas.microsoft.com/office/drawing/2014/main" id="{D09AF79E-44DE-F6FF-5444-F0B3B81F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086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75EBADCB-B73B-08EC-1377-6604B1850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d103ccdca_0_93:notes">
            <a:extLst>
              <a:ext uri="{FF2B5EF4-FFF2-40B4-BE49-F238E27FC236}">
                <a16:creationId xmlns:a16="http://schemas.microsoft.com/office/drawing/2014/main" id="{AF05238F-3CAF-166A-334C-455C4FA0F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d103ccdca_0_93:notes">
            <a:extLst>
              <a:ext uri="{FF2B5EF4-FFF2-40B4-BE49-F238E27FC236}">
                <a16:creationId xmlns:a16="http://schemas.microsoft.com/office/drawing/2014/main" id="{160DB750-E3AF-91DD-7E0A-B71A551971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986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17A3C7EB-10D7-6981-5838-F99C8DEFE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d103ccdca_0_93:notes">
            <a:extLst>
              <a:ext uri="{FF2B5EF4-FFF2-40B4-BE49-F238E27FC236}">
                <a16:creationId xmlns:a16="http://schemas.microsoft.com/office/drawing/2014/main" id="{0B996EA6-C797-002C-2291-83394DF7F1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d103ccdca_0_93:notes">
            <a:extLst>
              <a:ext uri="{FF2B5EF4-FFF2-40B4-BE49-F238E27FC236}">
                <a16:creationId xmlns:a16="http://schemas.microsoft.com/office/drawing/2014/main" id="{B71BE346-1FE4-9F46-8D8F-36F39F19E3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4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86B6E703-F29E-FB42-5F2B-97EF0271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d103ccdca_0_93:notes">
            <a:extLst>
              <a:ext uri="{FF2B5EF4-FFF2-40B4-BE49-F238E27FC236}">
                <a16:creationId xmlns:a16="http://schemas.microsoft.com/office/drawing/2014/main" id="{D23EFB5F-F58B-3680-3DE3-6DC472E28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d103ccdca_0_93:notes">
            <a:extLst>
              <a:ext uri="{FF2B5EF4-FFF2-40B4-BE49-F238E27FC236}">
                <a16:creationId xmlns:a16="http://schemas.microsoft.com/office/drawing/2014/main" id="{A6791D0F-891C-80F6-AF51-DD284D0EB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767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4557902D-AFBF-50BA-DB52-FD082E90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>
            <a:extLst>
              <a:ext uri="{FF2B5EF4-FFF2-40B4-BE49-F238E27FC236}">
                <a16:creationId xmlns:a16="http://schemas.microsoft.com/office/drawing/2014/main" id="{36E9DE4C-04A3-D008-0D4D-19C7E58B1B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>
            <a:extLst>
              <a:ext uri="{FF2B5EF4-FFF2-40B4-BE49-F238E27FC236}">
                <a16:creationId xmlns:a16="http://schemas.microsoft.com/office/drawing/2014/main" id="{C4F21834-FFF6-2030-79E9-FE0B4532F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2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7395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402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818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22BE7-AD36-9FDB-8E2D-655BD70DE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92866-154A-A158-279C-F61A362C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065C6-43C3-2493-C8A0-870568688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A46F7-4AB8-7B04-F1FE-5BC93D62D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65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2C4F7-4B1D-C6EA-184B-ACAB9F20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EDF17-4B6A-1167-2DD9-F77D9DF70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36AACA-2DF6-37E8-9E50-4B3676BC26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BA8F2-1501-7C28-5F02-516AD2C5E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969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F3D4B-7C82-594C-A4CF-40272D05E54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817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0A1D93B7-C90D-AF9A-D656-037B2956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>
            <a:extLst>
              <a:ext uri="{FF2B5EF4-FFF2-40B4-BE49-F238E27FC236}">
                <a16:creationId xmlns:a16="http://schemas.microsoft.com/office/drawing/2014/main" id="{A3C3621A-96AD-D6AC-ADFA-097BF8E252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>
            <a:extLst>
              <a:ext uri="{FF2B5EF4-FFF2-40B4-BE49-F238E27FC236}">
                <a16:creationId xmlns:a16="http://schemas.microsoft.com/office/drawing/2014/main" id="{3838949D-2667-E928-2FA2-ABC43D0369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220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470EDB19-422D-0B33-5EF8-58C7ED837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>
            <a:extLst>
              <a:ext uri="{FF2B5EF4-FFF2-40B4-BE49-F238E27FC236}">
                <a16:creationId xmlns:a16="http://schemas.microsoft.com/office/drawing/2014/main" id="{13FDFA10-A4BC-2C34-F9ED-05E70B0A2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>
            <a:extLst>
              <a:ext uri="{FF2B5EF4-FFF2-40B4-BE49-F238E27FC236}">
                <a16:creationId xmlns:a16="http://schemas.microsoft.com/office/drawing/2014/main" id="{EEB5BA20-19D9-4401-2174-0B1795113B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Why are we doing all this ? What problems are we solving - &gt; Enable a platform for Testing with Traffic on a real </a:t>
            </a:r>
            <a:r>
              <a:rPr lang="en-US" err="1"/>
              <a:t>dataplane</a:t>
            </a:r>
            <a:r>
              <a:rPr lang="en-US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At Cisco – 2 Complementary solutions – we are doing a open solution and S1 solution …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543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6E95D7AC-3A7D-7F1C-5DEE-6BE39BDCB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>
            <a:extLst>
              <a:ext uri="{FF2B5EF4-FFF2-40B4-BE49-F238E27FC236}">
                <a16:creationId xmlns:a16="http://schemas.microsoft.com/office/drawing/2014/main" id="{C594D3FA-F42F-D954-19F7-EE33E335B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>
            <a:extLst>
              <a:ext uri="{FF2B5EF4-FFF2-40B4-BE49-F238E27FC236}">
                <a16:creationId xmlns:a16="http://schemas.microsoft.com/office/drawing/2014/main" id="{ECEE1F76-7186-A383-7BE3-9145A498A9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153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9E7FB079-F263-1506-E8C4-3538D182F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>
            <a:extLst>
              <a:ext uri="{FF2B5EF4-FFF2-40B4-BE49-F238E27FC236}">
                <a16:creationId xmlns:a16="http://schemas.microsoft.com/office/drawing/2014/main" id="{B65DF0F8-92F4-1201-6930-B475B64FA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>
            <a:extLst>
              <a:ext uri="{FF2B5EF4-FFF2-40B4-BE49-F238E27FC236}">
                <a16:creationId xmlns:a16="http://schemas.microsoft.com/office/drawing/2014/main" id="{AEBEF51E-4942-B86F-1B2A-E64B146C65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DPDK </a:t>
            </a:r>
            <a: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for fast I/O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ISA: </a:t>
            </a:r>
            <a: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SSE, AVX, AVX2, NEON ..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IPC: </a:t>
            </a:r>
            <a: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Batching, no mode switching, no context switches, non-blocking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Multi-core:</a:t>
            </a:r>
            <a: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 Cache and memory efficient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2072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8F69C176-49BD-B031-DFD2-1A10D410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>
            <a:extLst>
              <a:ext uri="{FF2B5EF4-FFF2-40B4-BE49-F238E27FC236}">
                <a16:creationId xmlns:a16="http://schemas.microsoft.com/office/drawing/2014/main" id="{B1AA0A9C-D99C-750D-EBCC-28E072C24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>
            <a:extLst>
              <a:ext uri="{FF2B5EF4-FFF2-40B4-BE49-F238E27FC236}">
                <a16:creationId xmlns:a16="http://schemas.microsoft.com/office/drawing/2014/main" id="{BBE6FEBF-C9CF-A6D7-6C59-5B452F53D8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856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>
          <a:extLst>
            <a:ext uri="{FF2B5EF4-FFF2-40B4-BE49-F238E27FC236}">
              <a16:creationId xmlns:a16="http://schemas.microsoft.com/office/drawing/2014/main" id="{C5D41CFC-9269-77DF-E52F-C49741A1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>
            <a:extLst>
              <a:ext uri="{FF2B5EF4-FFF2-40B4-BE49-F238E27FC236}">
                <a16:creationId xmlns:a16="http://schemas.microsoft.com/office/drawing/2014/main" id="{08444F32-C736-8D2B-39B2-1736AD8AF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8:notes">
            <a:extLst>
              <a:ext uri="{FF2B5EF4-FFF2-40B4-BE49-F238E27FC236}">
                <a16:creationId xmlns:a16="http://schemas.microsoft.com/office/drawing/2014/main" id="{632FAA71-3529-6CDA-C0F1-9C672C26B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Single NPU – could be extended to multiple NPUs​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 to 32 interfaces – could be extended with different profiles​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10 CPU cores​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VPP control plane:1​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VPP data plane: 3 and can be adjusted based on BW requirements​ to scale up or down – depending on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usecase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(testing or production)</a:t>
            </a:r>
          </a:p>
          <a:p>
            <a:pPr rtl="0" fontAlgn="base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SONiC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 6​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8G memory​</a:t>
            </a:r>
          </a:p>
          <a:p>
            <a:pPr rtl="0" fontAlgn="base"/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SONiC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-VPP can be deployed in a topology with other physical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switchesand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/or virtual switches.​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Container deployment is also possible</a:t>
            </a:r>
          </a:p>
          <a:p>
            <a:pPr rtl="0"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Platform service generates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startup.conf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rtl="0" fontAlgn="base"/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69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50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>
                <a:latin typeface="Calibri"/>
                <a:ea typeface="Calibri"/>
                <a:cs typeface="Calibri"/>
              </a:rPr>
              <a:t>PhoenixWing</a:t>
            </a:r>
            <a:r>
              <a:rPr lang="en-US" dirty="0">
                <a:latin typeface="Calibri"/>
                <a:ea typeface="Calibri"/>
                <a:cs typeface="Calibri"/>
              </a:rPr>
              <a:t>/Srv6/TE cases can be evaluated</a:t>
            </a:r>
            <a:r>
              <a:rPr lang="en-US">
                <a:latin typeface="Calibri"/>
                <a:ea typeface="Calibri"/>
                <a:cs typeface="Calibri"/>
              </a:rPr>
              <a:t> in vendor agnostic fashion</a:t>
            </a:r>
            <a:endParaRPr lang="en-US" dirty="0">
              <a:latin typeface="Calibri"/>
              <a:ea typeface="Calibri"/>
              <a:cs typeface="Calibri"/>
            </a:endParaRPr>
          </a:p>
          <a:p>
            <a:pPr>
              <a:buNone/>
            </a:pPr>
            <a:endParaRPr lang="en-US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799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d103ccdc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d103ccdc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B5010-01A1-0149-B5CA-B77DCB44A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56484-55C0-BE88-9B58-D8A2D1D71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2A4A8-6B4D-B9F4-3836-259C975E6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cant be inserted into any Topology</a:t>
            </a:r>
          </a:p>
          <a:p>
            <a:r>
              <a:rPr lang="en-US" dirty="0"/>
              <a:t>We used it for HA development internally and accelerated our inhouse UT</a:t>
            </a:r>
          </a:p>
        </p:txBody>
      </p:sp>
    </p:spTree>
    <p:extLst>
      <p:ext uri="{BB962C8B-B14F-4D97-AF65-F5344CB8AC3E}">
        <p14:creationId xmlns:p14="http://schemas.microsoft.com/office/powerpoint/2010/main" val="2543177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CI – we were able to catch a bugs in SONIC </a:t>
            </a:r>
            <a:r>
              <a:rPr lang="en-US" err="1"/>
              <a:t>Mgmt</a:t>
            </a:r>
            <a:r>
              <a:rPr lang="en-US"/>
              <a:t> test which previously went unnoticed …, 1. One case in Fib area 2. SWSS mem usage crossed a threshold causing failure –– we are now able to find more such issues.</a:t>
            </a:r>
          </a:p>
        </p:txBody>
      </p:sp>
    </p:spTree>
    <p:extLst>
      <p:ext uri="{BB962C8B-B14F-4D97-AF65-F5344CB8AC3E}">
        <p14:creationId xmlns:p14="http://schemas.microsoft.com/office/powerpoint/2010/main" val="3903365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an excellent onboarding/training platform for your teams, so engage them to benefit the community</a:t>
            </a:r>
          </a:p>
          <a:p>
            <a:r>
              <a:rPr lang="en-US" dirty="0"/>
              <a:t>We are Happy to do more TOIs and Onboard folks and Share VPP Know-how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Mindset change ... </a:t>
            </a:r>
          </a:p>
          <a:p>
            <a:r>
              <a:rPr lang="en-US" dirty="0"/>
              <a:t>Stronger participation in PR review</a:t>
            </a:r>
          </a:p>
          <a:p>
            <a:r>
              <a:rPr lang="en-US" dirty="0"/>
              <a:t>Getting traction is very difficult</a:t>
            </a:r>
          </a:p>
          <a:p>
            <a:r>
              <a:rPr lang="en-US" dirty="0"/>
              <a:t>No tool and power to move faster</a:t>
            </a:r>
          </a:p>
        </p:txBody>
      </p:sp>
    </p:spTree>
    <p:extLst>
      <p:ext uri="{BB962C8B-B14F-4D97-AF65-F5344CB8AC3E}">
        <p14:creationId xmlns:p14="http://schemas.microsoft.com/office/powerpoint/2010/main" val="21091707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37685CA-70CD-0DA7-7658-A7723B6F0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>
            <a:extLst>
              <a:ext uri="{FF2B5EF4-FFF2-40B4-BE49-F238E27FC236}">
                <a16:creationId xmlns:a16="http://schemas.microsoft.com/office/drawing/2014/main" id="{A879C927-40C2-2856-74C1-C608EF1F1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>
            <a:extLst>
              <a:ext uri="{FF2B5EF4-FFF2-40B4-BE49-F238E27FC236}">
                <a16:creationId xmlns:a16="http://schemas.microsoft.com/office/drawing/2014/main" id="{8E1DA5AF-B2D3-D62D-0DE7-72DEA2D9ED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40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08500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>
          <a:extLst>
            <a:ext uri="{FF2B5EF4-FFF2-40B4-BE49-F238E27FC236}">
              <a16:creationId xmlns:a16="http://schemas.microsoft.com/office/drawing/2014/main" id="{758998E7-0F91-6AAA-24F4-087BF30C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>
            <a:extLst>
              <a:ext uri="{FF2B5EF4-FFF2-40B4-BE49-F238E27FC236}">
                <a16:creationId xmlns:a16="http://schemas.microsoft.com/office/drawing/2014/main" id="{FACE9F94-F6EC-141B-FB55-1B51A4097F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>
            <a:extLst>
              <a:ext uri="{FF2B5EF4-FFF2-40B4-BE49-F238E27FC236}">
                <a16:creationId xmlns:a16="http://schemas.microsoft.com/office/drawing/2014/main" id="{EBCBBFE7-205B-D645-2DD6-0FF3E759E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9318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170DAB3F-1593-EE5F-5D89-1E9DC3799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>
            <a:extLst>
              <a:ext uri="{FF2B5EF4-FFF2-40B4-BE49-F238E27FC236}">
                <a16:creationId xmlns:a16="http://schemas.microsoft.com/office/drawing/2014/main" id="{A8CE0CFE-6673-7677-FC35-963DB54190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>
            <a:extLst>
              <a:ext uri="{FF2B5EF4-FFF2-40B4-BE49-F238E27FC236}">
                <a16:creationId xmlns:a16="http://schemas.microsoft.com/office/drawing/2014/main" id="{6CF895F2-06CB-CD47-BD04-C9DB3BA01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29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why are we doing SONiC? What are the common goals across so many industry partners in the sonic community?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40D781-7CEF-49E0-AA0D-B7527E69FF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4098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E175C0AF-059F-7FC4-4AF3-B70B9CD8E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d103ccdca_0_80:notes">
            <a:extLst>
              <a:ext uri="{FF2B5EF4-FFF2-40B4-BE49-F238E27FC236}">
                <a16:creationId xmlns:a16="http://schemas.microsoft.com/office/drawing/2014/main" id="{6207B537-8513-96A9-38E2-68AFF85CC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d103ccdca_0_80:notes">
            <a:extLst>
              <a:ext uri="{FF2B5EF4-FFF2-40B4-BE49-F238E27FC236}">
                <a16:creationId xmlns:a16="http://schemas.microsoft.com/office/drawing/2014/main" id="{E3C3B26D-CA95-DC68-8B32-2464255C6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474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9C13-70CD-8C03-5F33-DFF2731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0E2A-3471-452B-F62E-0509E4397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435C-BE5F-3CE8-0D51-7790A80B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D7E79-9BB9-8AD1-D37B-ECEF46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0584-797E-30D4-B5AA-ACF62997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59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D552-1583-901F-F579-7B930E6A5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E98A9-7520-0D79-5B90-A47F989B0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C33A9-C426-0D20-08BC-CA31D4F7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56AF1-84D6-B044-4BD5-A50ED25AC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FF426-1FB6-B077-4D8B-69BC5D1D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97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89C13-70CD-8C03-5F33-DFF2731F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0E2A-3471-452B-F62E-0509E4397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435C-BE5F-3CE8-0D51-7790A80B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D7E79-9BB9-8AD1-D37B-ECEF463E6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20584-797E-30D4-B5AA-ACF62997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C3BC-A346-0154-E2E5-7F912AC27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8AD42-84AE-002D-7BF5-089D2A5F0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529A-FB9C-1B35-107B-22FD06EB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AA3B0-BE15-7E0C-501F-19D653304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61497-A976-D255-6F3E-24C85F94B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00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5113-6AB5-C219-EF25-3FE3E92C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F8CB1-FB95-2BDB-7E0F-BC47DD74A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B6B53-A12D-2FD0-7AB8-2C5B74D00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D4A8E-D130-A9CC-8987-AFF7AEB0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A98E4A-19E1-26D7-CA18-63C62138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B7BA7-E2F4-4CAA-5188-4DBAF3B2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89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13BE-86EB-64B2-35F5-2935FB2C7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B5DF9-A51F-B043-866E-C6F64F1C9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55B33D-65AA-F935-5344-F9509EE074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473438-4351-D974-C9CC-B7FED9073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BC1C7-9CFE-A47F-C884-379F5BAAF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1272CA-BE55-111C-FE70-D5482381D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B54415-BC42-D9D1-4F64-08322869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46BD2A-612A-CC27-7EA7-13DE81864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7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" y="0"/>
            <a:ext cx="91439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5125" y="1870475"/>
            <a:ext cx="671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D66D-9BEF-DC8C-2036-C78737CA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63A51F-91EE-4BEE-F7FC-DFE23608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F0FAB-B91D-514A-7993-8C4D6EA3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1F04C-15F2-CA38-7A98-3375C3D2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52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0CD93-7BC7-CC3E-C95B-6ED34C9C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B1428-FAD7-EC2E-81DB-3E14DDFE8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82EF0-2221-4AE6-70FA-F56E6908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8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39D-2949-15FB-6EFC-7030F801E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32566-3537-4168-2FC1-3C323B1D9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94CFC-22E2-9C03-531A-B34939DAD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0CF3B-5376-99B2-694D-08D3635F8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A0ACF-A7A6-B43B-F663-38CF6521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9C7D5-5B4C-224A-D014-391011D8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915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CA14-BD47-CFC6-A0B8-DF6D899E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1480D-ABF9-81CA-99DB-0ECDF05666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2D537-F2B0-BB5E-4143-289767CBA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0A304-1B50-D4A2-6B3D-E64CEC32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53F77-CF41-0052-A5BB-D1A89116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CDBAB-C700-2EC5-B2E2-C2834A40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79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0CF9-D5FD-A838-99CF-FB7138F5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E805-9132-78EC-E0A9-33C5A9F1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97DB-38CE-E52F-E436-092B8420C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555D9-5C66-BB9B-661D-D7118C53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92208-176F-B13F-4478-CFC17B8D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2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42C0CC-ACC5-1143-7AC6-4C180DDE0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3798CB-C9AD-2921-0574-111796E68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E19AC-A9DC-27BD-ED07-C4142B315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2D7EF-DC2F-7FDE-D841-7FB76D99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14739-6232-CED3-3ADD-DA2838F1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0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 1">
  <p:cSld name="Section header 1 1 1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Google Shape;25;p25"/>
          <p:cNvSpPr txBox="1">
            <a:spLocks noGrp="1"/>
          </p:cNvSpPr>
          <p:nvPr>
            <p:ph type="title" idx="2"/>
          </p:nvPr>
        </p:nvSpPr>
        <p:spPr>
          <a:xfrm>
            <a:off x="302075" y="752625"/>
            <a:ext cx="43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62D"/>
              </a:buClr>
              <a:buSzPts val="1800"/>
              <a:buNone/>
              <a:defRPr sz="1800">
                <a:solidFill>
                  <a:srgbClr val="09162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21495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53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98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302075" y="17705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9162D"/>
              </a:buClr>
              <a:buSzPts val="2300"/>
              <a:buNone/>
              <a:defRPr sz="2300">
                <a:solidFill>
                  <a:srgbClr val="09162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title" idx="2"/>
          </p:nvPr>
        </p:nvSpPr>
        <p:spPr>
          <a:xfrm>
            <a:off x="302075" y="1405875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9162D"/>
              </a:buClr>
              <a:buSzPts val="1800"/>
              <a:buNone/>
              <a:defRPr sz="1800">
                <a:solidFill>
                  <a:srgbClr val="09162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 1">
  <p:cSld name="SECTION_HEADER_1_1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 idx="2"/>
          </p:nvPr>
        </p:nvSpPr>
        <p:spPr>
          <a:xfrm>
            <a:off x="302075" y="752625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9162D"/>
              </a:buClr>
              <a:buSzPts val="1800"/>
              <a:buNone/>
              <a:defRPr sz="1800">
                <a:solidFill>
                  <a:srgbClr val="09162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E0973-A8B2-57C8-F759-D9FDCFE5970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337550" y="4958080"/>
            <a:ext cx="765175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Cisco 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07199A-5A73-8AB0-82FD-164BEDBB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45E0D-3C77-58D9-F800-E2844D8C6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93AA-9C35-1D37-94D5-0FF7C4121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FB23DB-4C65-4EC9-9E6C-41282E87377A}" type="datetimeFigureOut">
              <a:rPr lang="en-US" smtClean="0"/>
              <a:t>11/5/25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A249-E59B-59F2-86C0-5727199BD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B2014-B5F8-3B62-1357-E23A21F22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693295-45DF-434E-B440-8E39B8C5BA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9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0" r:id="rId12"/>
    <p:sldLayoutId id="2147483682" r:id="rId13"/>
    <p:sldLayoutId id="2147483683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tiff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tiff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ic-net/SONiC/wiki/Architecture" TargetMode="External"/><Relationship Id="rId2" Type="http://schemas.openxmlformats.org/officeDocument/2006/relationships/hyperlink" Target="https://github.com/sonic-net/SONiC/wiki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pencomputeproject/SA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9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_B1E96A2B.vsdx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mssonic/build/_build?definitionId=2818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sonicfoundation.dev/g/sonic-wg-routing/wiki/36163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lists.sonicfoundation.dev/g/sonic-wg-routing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.png"/><Relationship Id="rId21" Type="http://schemas.openxmlformats.org/officeDocument/2006/relationships/image" Target="../media/image23.jpeg"/><Relationship Id="rId34" Type="http://schemas.openxmlformats.org/officeDocument/2006/relationships/image" Target="../media/image36.png"/><Relationship Id="rId42" Type="http://schemas.openxmlformats.org/officeDocument/2006/relationships/image" Target="../media/image44.jpeg"/><Relationship Id="rId47" Type="http://schemas.openxmlformats.org/officeDocument/2006/relationships/image" Target="../media/image49.png"/><Relationship Id="rId50" Type="http://schemas.openxmlformats.org/officeDocument/2006/relationships/image" Target="../media/image52.jpeg"/><Relationship Id="rId55" Type="http://schemas.openxmlformats.org/officeDocument/2006/relationships/image" Target="../media/image57.png"/><Relationship Id="rId63" Type="http://schemas.openxmlformats.org/officeDocument/2006/relationships/image" Target="../media/image6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29" Type="http://schemas.openxmlformats.org/officeDocument/2006/relationships/image" Target="../media/image31.png"/><Relationship Id="rId11" Type="http://schemas.openxmlformats.org/officeDocument/2006/relationships/image" Target="../media/image13.jpe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45" Type="http://schemas.openxmlformats.org/officeDocument/2006/relationships/image" Target="../media/image47.png"/><Relationship Id="rId53" Type="http://schemas.openxmlformats.org/officeDocument/2006/relationships/image" Target="../media/image55.png"/><Relationship Id="rId58" Type="http://schemas.openxmlformats.org/officeDocument/2006/relationships/image" Target="../media/image60.jpeg"/><Relationship Id="rId5" Type="http://schemas.openxmlformats.org/officeDocument/2006/relationships/image" Target="../media/image7.png"/><Relationship Id="rId61" Type="http://schemas.openxmlformats.org/officeDocument/2006/relationships/image" Target="../media/image63.png"/><Relationship Id="rId19" Type="http://schemas.openxmlformats.org/officeDocument/2006/relationships/image" Target="../media/image21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Relationship Id="rId35" Type="http://schemas.openxmlformats.org/officeDocument/2006/relationships/image" Target="../media/image37.png"/><Relationship Id="rId43" Type="http://schemas.openxmlformats.org/officeDocument/2006/relationships/image" Target="../media/image45.jpeg"/><Relationship Id="rId48" Type="http://schemas.openxmlformats.org/officeDocument/2006/relationships/image" Target="../media/image50.png"/><Relationship Id="rId56" Type="http://schemas.openxmlformats.org/officeDocument/2006/relationships/image" Target="../media/image58.png"/><Relationship Id="rId64" Type="http://schemas.openxmlformats.org/officeDocument/2006/relationships/image" Target="../media/image66.jpeg"/><Relationship Id="rId8" Type="http://schemas.openxmlformats.org/officeDocument/2006/relationships/image" Target="../media/image10.png"/><Relationship Id="rId51" Type="http://schemas.openxmlformats.org/officeDocument/2006/relationships/image" Target="../media/image53.png"/><Relationship Id="rId3" Type="http://schemas.openxmlformats.org/officeDocument/2006/relationships/image" Target="../media/image5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Relationship Id="rId46" Type="http://schemas.openxmlformats.org/officeDocument/2006/relationships/image" Target="../media/image48.jpeg"/><Relationship Id="rId59" Type="http://schemas.openxmlformats.org/officeDocument/2006/relationships/image" Target="../media/image61.png"/><Relationship Id="rId20" Type="http://schemas.openxmlformats.org/officeDocument/2006/relationships/image" Target="../media/image22.jpeg"/><Relationship Id="rId41" Type="http://schemas.openxmlformats.org/officeDocument/2006/relationships/image" Target="../media/image43.png"/><Relationship Id="rId54" Type="http://schemas.openxmlformats.org/officeDocument/2006/relationships/image" Target="../media/image56.jpeg"/><Relationship Id="rId62" Type="http://schemas.openxmlformats.org/officeDocument/2006/relationships/image" Target="../media/image6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jpeg"/><Relationship Id="rId15" Type="http://schemas.openxmlformats.org/officeDocument/2006/relationships/image" Target="../media/image17.png"/><Relationship Id="rId23" Type="http://schemas.openxmlformats.org/officeDocument/2006/relationships/image" Target="../media/image25.jpe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49" Type="http://schemas.openxmlformats.org/officeDocument/2006/relationships/image" Target="../media/image51.jpeg"/><Relationship Id="rId57" Type="http://schemas.openxmlformats.org/officeDocument/2006/relationships/image" Target="../media/image59.png"/><Relationship Id="rId10" Type="http://schemas.openxmlformats.org/officeDocument/2006/relationships/image" Target="../media/image12.jpeg"/><Relationship Id="rId31" Type="http://schemas.openxmlformats.org/officeDocument/2006/relationships/image" Target="../media/image33.png"/><Relationship Id="rId44" Type="http://schemas.openxmlformats.org/officeDocument/2006/relationships/image" Target="../media/image46.png"/><Relationship Id="rId52" Type="http://schemas.openxmlformats.org/officeDocument/2006/relationships/image" Target="../media/image54.png"/><Relationship Id="rId60" Type="http://schemas.openxmlformats.org/officeDocument/2006/relationships/image" Target="../media/image62.jpeg"/><Relationship Id="rId65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CA9DE90F-BDB6-9151-A348-9AE8B8B2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>
            <a:extLst>
              <a:ext uri="{FF2B5EF4-FFF2-40B4-BE49-F238E27FC236}">
                <a16:creationId xmlns:a16="http://schemas.microsoft.com/office/drawing/2014/main" id="{7A148CF3-7DD9-62AC-92B2-2CC0609E3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24" y="1870475"/>
            <a:ext cx="79359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High-Level Architecture</a:t>
            </a:r>
            <a:br>
              <a:rPr lang="en-CA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B38A67-CA1E-FE85-3B99-25950F993C4C}"/>
              </a:ext>
            </a:extLst>
          </p:cNvPr>
          <p:cNvSpPr txBox="1"/>
          <p:nvPr/>
        </p:nvSpPr>
        <p:spPr>
          <a:xfrm>
            <a:off x="325150" y="2806810"/>
            <a:ext cx="203773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Patrice Brissette,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581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D551-E627-6C5F-7CA5-94167B97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EB16-BCD4-4411-2C37-334A51BB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73844"/>
            <a:ext cx="8245350" cy="4749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SONiC</a:t>
            </a:r>
            <a:r>
              <a:rPr lang="en-US" dirty="0"/>
              <a:t>: Software for Open Networking in the Cloud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32461A9-D264-5A54-289C-F4DA8C9669CB}"/>
              </a:ext>
            </a:extLst>
          </p:cNvPr>
          <p:cNvGrpSpPr/>
          <p:nvPr/>
        </p:nvGrpSpPr>
        <p:grpSpPr>
          <a:xfrm>
            <a:off x="2752763" y="3721747"/>
            <a:ext cx="3243091" cy="1212746"/>
            <a:chOff x="392587" y="2798184"/>
            <a:chExt cx="7968391" cy="4205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2F24DE-8875-86E5-4B3A-5AF1C51EA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199" y="5599488"/>
              <a:ext cx="2085186" cy="1404433"/>
            </a:xfrm>
            <a:prstGeom prst="rect">
              <a:avLst/>
            </a:prstGeom>
          </p:spPr>
        </p:pic>
        <p:sp>
          <p:nvSpPr>
            <p:cNvPr id="8" name="Oval Callout 24">
              <a:extLst>
                <a:ext uri="{FF2B5EF4-FFF2-40B4-BE49-F238E27FC236}">
                  <a16:creationId xmlns:a16="http://schemas.microsoft.com/office/drawing/2014/main" id="{91EE3162-ECBF-4D33-4E26-BFB65D57F69A}"/>
                </a:ext>
              </a:extLst>
            </p:cNvPr>
            <p:cNvSpPr/>
            <p:nvPr/>
          </p:nvSpPr>
          <p:spPr bwMode="auto">
            <a:xfrm>
              <a:off x="611806" y="5003211"/>
              <a:ext cx="1371181" cy="714646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ar-AE" sz="825" kern="1200" dirty="0">
                  <a:solidFill>
                    <a:prstClr val="white"/>
                  </a:solidFill>
                  <a:latin typeface="Aptos" panose="02110004020202020204"/>
                  <a:cs typeface="Arial" panose="020B0604020202020204" pitchFamily="34" charset="0"/>
                </a:rPr>
                <a:t>مرحبا</a:t>
              </a:r>
              <a:endParaRPr lang="en-US" sz="825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Callout 28">
              <a:extLst>
                <a:ext uri="{FF2B5EF4-FFF2-40B4-BE49-F238E27FC236}">
                  <a16:creationId xmlns:a16="http://schemas.microsoft.com/office/drawing/2014/main" id="{0B36AC13-46C1-BD9E-1AE2-1B3017734834}"/>
                </a:ext>
              </a:extLst>
            </p:cNvPr>
            <p:cNvSpPr/>
            <p:nvPr/>
          </p:nvSpPr>
          <p:spPr bwMode="auto">
            <a:xfrm>
              <a:off x="2217487" y="5070437"/>
              <a:ext cx="1342306" cy="682180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zh-CN" altLang="en-US" sz="750" kern="1200">
                  <a:solidFill>
                    <a:prstClr val="white"/>
                  </a:solidFill>
                  <a:latin typeface="Aptos" panose="02110004020202020204"/>
                  <a:ea typeface="等线" panose="02010600030101010101" pitchFamily="2" charset="-122"/>
                </a:rPr>
                <a:t>你好</a:t>
              </a:r>
              <a:endParaRPr lang="en-US" sz="75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Callout 29">
              <a:extLst>
                <a:ext uri="{FF2B5EF4-FFF2-40B4-BE49-F238E27FC236}">
                  <a16:creationId xmlns:a16="http://schemas.microsoft.com/office/drawing/2014/main" id="{E1B2C207-FAD1-8BDA-CFE5-AFB5801B6583}"/>
                </a:ext>
              </a:extLst>
            </p:cNvPr>
            <p:cNvSpPr/>
            <p:nvPr/>
          </p:nvSpPr>
          <p:spPr bwMode="auto">
            <a:xfrm>
              <a:off x="6851186" y="4984692"/>
              <a:ext cx="1371181" cy="682180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750" kern="1200" dirty="0">
                  <a:solidFill>
                    <a:prstClr val="white"/>
                  </a:solidFill>
                  <a:latin typeface="Aptos" panose="02110004020202020204"/>
                </a:rPr>
                <a:t>Aloha</a:t>
              </a:r>
              <a:endParaRPr lang="en-US" sz="75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Callout 30">
              <a:extLst>
                <a:ext uri="{FF2B5EF4-FFF2-40B4-BE49-F238E27FC236}">
                  <a16:creationId xmlns:a16="http://schemas.microsoft.com/office/drawing/2014/main" id="{5B5FB134-9562-F3D5-3E3B-F686306864ED}"/>
                </a:ext>
              </a:extLst>
            </p:cNvPr>
            <p:cNvSpPr/>
            <p:nvPr/>
          </p:nvSpPr>
          <p:spPr bwMode="auto">
            <a:xfrm>
              <a:off x="5144028" y="5067271"/>
              <a:ext cx="1585655" cy="688515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fr-FR" sz="750" kern="1200" dirty="0">
                  <a:solidFill>
                    <a:prstClr val="white"/>
                  </a:solidFill>
                  <a:latin typeface="Aptos" panose="02110004020202020204"/>
                </a:rPr>
                <a:t>Bonjour</a:t>
              </a:r>
              <a:endParaRPr lang="en-US" sz="75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Callout 34">
              <a:extLst>
                <a:ext uri="{FF2B5EF4-FFF2-40B4-BE49-F238E27FC236}">
                  <a16:creationId xmlns:a16="http://schemas.microsoft.com/office/drawing/2014/main" id="{DF121A0C-C87E-9728-0039-52C47C5B9994}"/>
                </a:ext>
              </a:extLst>
            </p:cNvPr>
            <p:cNvSpPr/>
            <p:nvPr/>
          </p:nvSpPr>
          <p:spPr bwMode="auto">
            <a:xfrm>
              <a:off x="3894215" y="2798184"/>
              <a:ext cx="1423894" cy="833803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900" kern="1200" dirty="0">
                  <a:solidFill>
                    <a:prstClr val="white"/>
                  </a:solidFill>
                  <a:latin typeface="Aptos" panose="02110004020202020204"/>
                </a:rPr>
                <a:t>Hello</a:t>
              </a:r>
              <a:endParaRPr lang="en-US" sz="90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3387D9-1EC5-081A-B8A2-0961F6451AB5}"/>
                </a:ext>
              </a:extLst>
            </p:cNvPr>
            <p:cNvSpPr/>
            <p:nvPr/>
          </p:nvSpPr>
          <p:spPr>
            <a:xfrm>
              <a:off x="392587" y="3768904"/>
              <a:ext cx="7968391" cy="69341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7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7A57A8-29ED-ABFB-2DFA-79D35D39346C}"/>
                </a:ext>
              </a:extLst>
            </p:cNvPr>
            <p:cNvSpPr txBox="1"/>
            <p:nvPr/>
          </p:nvSpPr>
          <p:spPr>
            <a:xfrm>
              <a:off x="2581678" y="3650529"/>
              <a:ext cx="4930711" cy="840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8575" tIns="28575" rIns="28575" bIns="28575" numCol="1" spcCol="38100" rtlCol="0" anchor="ctr">
              <a:spAutoFit/>
            </a:bodyPr>
            <a:lstStyle/>
            <a:p>
              <a:pPr defTabSz="257175" hangingPunct="0">
                <a:buClrTx/>
              </a:pPr>
              <a:r>
                <a:rPr lang="en-US" sz="1200" kern="1200" dirty="0">
                  <a:solidFill>
                    <a:prstClr val="white"/>
                  </a:solidFill>
                  <a:latin typeface="Aptos" panose="02110004020202020204"/>
                  <a:ea typeface="Helvetica"/>
                  <a:cs typeface="Helvetica"/>
                  <a:sym typeface="Helvetica"/>
                </a:rPr>
                <a:t>Switch Abstraction Interface</a:t>
              </a:r>
            </a:p>
          </p:txBody>
        </p:sp>
        <p:sp>
          <p:nvSpPr>
            <p:cNvPr id="15" name="Oval Callout 29">
              <a:extLst>
                <a:ext uri="{FF2B5EF4-FFF2-40B4-BE49-F238E27FC236}">
                  <a16:creationId xmlns:a16="http://schemas.microsoft.com/office/drawing/2014/main" id="{F3EB3ADD-950A-1923-F876-3AC23F713AE2}"/>
                </a:ext>
              </a:extLst>
            </p:cNvPr>
            <p:cNvSpPr/>
            <p:nvPr/>
          </p:nvSpPr>
          <p:spPr bwMode="auto">
            <a:xfrm>
              <a:off x="3735694" y="5060283"/>
              <a:ext cx="1371181" cy="549361"/>
            </a:xfrm>
            <a:prstGeom prst="wedgeEllipseCallout">
              <a:avLst/>
            </a:prstGeom>
            <a:solidFill>
              <a:srgbClr val="0070C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54864" rIns="68580" bIns="5486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3496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hi-IN" sz="750" kern="1200">
                  <a:solidFill>
                    <a:prstClr val="white"/>
                  </a:solidFill>
                  <a:latin typeface="Aptos" panose="02110004020202020204"/>
                  <a:cs typeface="Mangal" panose="02040503050203030202" pitchFamily="18" charset="0"/>
                </a:rPr>
                <a:t>नमस्ते</a:t>
              </a:r>
              <a:endParaRPr lang="en-US" sz="75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ptos" panose="0211000402020202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FDFA804A-C488-EC17-AFDF-117AA358F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821" y="6013615"/>
              <a:ext cx="767215" cy="505848"/>
            </a:xfrm>
            <a:prstGeom prst="rect">
              <a:avLst/>
            </a:prstGeom>
          </p:spPr>
        </p:pic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6F91E73-6EEB-672C-C858-5652B718C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0287" y="5887307"/>
              <a:ext cx="748454" cy="551342"/>
            </a:xfrm>
            <a:prstGeom prst="rect">
              <a:avLst/>
            </a:prstGeom>
          </p:spPr>
        </p:pic>
        <p:pic>
          <p:nvPicPr>
            <p:cNvPr id="18" name="Picture 17" descr="Cisco logo">
              <a:extLst>
                <a:ext uri="{FF2B5EF4-FFF2-40B4-BE49-F238E27FC236}">
                  <a16:creationId xmlns:a16="http://schemas.microsoft.com/office/drawing/2014/main" id="{AB223E37-5485-7EDF-91F6-B3F2481FD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09406" y="6016477"/>
              <a:ext cx="1047090" cy="6156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C60E794-4423-3D76-C700-49BA44074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645" y="6083941"/>
              <a:ext cx="1104790" cy="43552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C1D0E0-5C7A-6E8D-D88F-71B0A781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48431" y="2273875"/>
            <a:ext cx="4168260" cy="1446768"/>
            <a:chOff x="2867737" y="1863844"/>
            <a:chExt cx="3052543" cy="117980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5F6957C-AD9C-744C-3A2D-3BA1D736CC0D}"/>
                </a:ext>
              </a:extLst>
            </p:cNvPr>
            <p:cNvGrpSpPr/>
            <p:nvPr/>
          </p:nvGrpSpPr>
          <p:grpSpPr>
            <a:xfrm>
              <a:off x="3151720" y="1863844"/>
              <a:ext cx="2768560" cy="1169141"/>
              <a:chOff x="3151720" y="1863844"/>
              <a:chExt cx="2768560" cy="1169141"/>
            </a:xfrm>
          </p:grpSpPr>
          <p:sp>
            <p:nvSpPr>
              <p:cNvPr id="23" name="Flowchart: Magnetic Disk 8">
                <a:extLst>
                  <a:ext uri="{FF2B5EF4-FFF2-40B4-BE49-F238E27FC236}">
                    <a16:creationId xmlns:a16="http://schemas.microsoft.com/office/drawing/2014/main" id="{DC4EB3BE-8F94-D9CA-77A9-3D121F944ADC}"/>
                  </a:ext>
                </a:extLst>
              </p:cNvPr>
              <p:cNvSpPr/>
              <p:nvPr/>
            </p:nvSpPr>
            <p:spPr>
              <a:xfrm>
                <a:off x="3151720" y="1863845"/>
                <a:ext cx="524788" cy="476664"/>
              </a:xfrm>
              <a:prstGeom prst="flowChartMagneticDisk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079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378">
                  <a:buClrTx/>
                  <a:defRPr/>
                </a:pPr>
                <a:r>
                  <a:rPr lang="en-US" sz="700" dirty="0">
                    <a:solidFill>
                      <a:srgbClr val="FFFFFF"/>
                    </a:solidFill>
                    <a:latin typeface="Segoe UI"/>
                    <a:ea typeface="+mn-ea"/>
                  </a:rPr>
                  <a:t>Telemetry</a:t>
                </a:r>
              </a:p>
            </p:txBody>
          </p:sp>
          <p:sp>
            <p:nvSpPr>
              <p:cNvPr id="24" name="Flowchart: Magnetic Disk 8">
                <a:extLst>
                  <a:ext uri="{FF2B5EF4-FFF2-40B4-BE49-F238E27FC236}">
                    <a16:creationId xmlns:a16="http://schemas.microsoft.com/office/drawing/2014/main" id="{A594251A-EC77-5DAA-01C2-85E1143AC1E4}"/>
                  </a:ext>
                </a:extLst>
              </p:cNvPr>
              <p:cNvSpPr/>
              <p:nvPr/>
            </p:nvSpPr>
            <p:spPr>
              <a:xfrm>
                <a:off x="3712663" y="1863845"/>
                <a:ext cx="524788" cy="476664"/>
              </a:xfrm>
              <a:prstGeom prst="flowChartMagneticDisk">
                <a:avLst/>
              </a:prstGeom>
              <a:solidFill>
                <a:schemeClr val="accent4"/>
              </a:solidFill>
              <a:ln w="1079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378">
                  <a:buClrTx/>
                  <a:defRPr/>
                </a:pPr>
                <a:r>
                  <a:rPr lang="en-US" sz="700">
                    <a:solidFill>
                      <a:srgbClr val="FFFFFF"/>
                    </a:solidFill>
                    <a:latin typeface="Segoe UI"/>
                    <a:ea typeface="+mn-ea"/>
                  </a:rPr>
                  <a:t>SNMP</a:t>
                </a:r>
              </a:p>
            </p:txBody>
          </p:sp>
          <p:sp>
            <p:nvSpPr>
              <p:cNvPr id="25" name="Flowchart: Magnetic Disk 8">
                <a:extLst>
                  <a:ext uri="{FF2B5EF4-FFF2-40B4-BE49-F238E27FC236}">
                    <a16:creationId xmlns:a16="http://schemas.microsoft.com/office/drawing/2014/main" id="{99BE7A8A-36DA-6F31-EEA6-DC2BA168C3EE}"/>
                  </a:ext>
                </a:extLst>
              </p:cNvPr>
              <p:cNvSpPr/>
              <p:nvPr/>
            </p:nvSpPr>
            <p:spPr>
              <a:xfrm>
                <a:off x="4273606" y="1863845"/>
                <a:ext cx="524788" cy="476664"/>
              </a:xfrm>
              <a:prstGeom prst="flowChartMagneticDisk">
                <a:avLst/>
              </a:prstGeom>
              <a:solidFill>
                <a:srgbClr val="44546A"/>
              </a:solidFill>
              <a:ln w="1079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378">
                  <a:buClrTx/>
                  <a:defRPr/>
                </a:pPr>
                <a:r>
                  <a:rPr lang="en-US" sz="800">
                    <a:solidFill>
                      <a:srgbClr val="FFFFFF"/>
                    </a:solidFill>
                    <a:latin typeface="Segoe UI"/>
                    <a:ea typeface="+mn-ea"/>
                  </a:rPr>
                  <a:t>BGP</a:t>
                </a:r>
              </a:p>
            </p:txBody>
          </p:sp>
          <p:sp>
            <p:nvSpPr>
              <p:cNvPr id="26" name="Flowchart: Magnetic Disk 8">
                <a:extLst>
                  <a:ext uri="{FF2B5EF4-FFF2-40B4-BE49-F238E27FC236}">
                    <a16:creationId xmlns:a16="http://schemas.microsoft.com/office/drawing/2014/main" id="{5CA0B560-E4A1-FA3F-D1B0-D04EADB38785}"/>
                  </a:ext>
                </a:extLst>
              </p:cNvPr>
              <p:cNvSpPr/>
              <p:nvPr/>
            </p:nvSpPr>
            <p:spPr>
              <a:xfrm>
                <a:off x="4834549" y="1863844"/>
                <a:ext cx="524788" cy="476665"/>
              </a:xfrm>
              <a:prstGeom prst="flowChartMagneticDisk">
                <a:avLst/>
              </a:prstGeom>
              <a:solidFill>
                <a:schemeClr val="accent2"/>
              </a:solidFill>
              <a:ln w="1079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378">
                  <a:buClrTx/>
                  <a:defRPr/>
                </a:pPr>
                <a:r>
                  <a:rPr lang="en-US" sz="700">
                    <a:solidFill>
                      <a:srgbClr val="FFFFFF"/>
                    </a:solidFill>
                    <a:latin typeface="Segoe UI"/>
                    <a:ea typeface="+mn-ea"/>
                  </a:rPr>
                  <a:t>Utility </a:t>
                </a:r>
              </a:p>
            </p:txBody>
          </p:sp>
          <p:sp>
            <p:nvSpPr>
              <p:cNvPr id="27" name="Flowchart: Magnetic Disk 8">
                <a:extLst>
                  <a:ext uri="{FF2B5EF4-FFF2-40B4-BE49-F238E27FC236}">
                    <a16:creationId xmlns:a16="http://schemas.microsoft.com/office/drawing/2014/main" id="{E431FBEA-0E4A-6AFE-E51B-485DA066CF2E}"/>
                  </a:ext>
                </a:extLst>
              </p:cNvPr>
              <p:cNvSpPr/>
              <p:nvPr/>
            </p:nvSpPr>
            <p:spPr>
              <a:xfrm>
                <a:off x="5395492" y="1863845"/>
                <a:ext cx="524788" cy="476664"/>
              </a:xfrm>
              <a:prstGeom prst="flowChartMagneticDisk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0795" cap="flat" cmpd="sng" algn="ctr">
                <a:solidFill>
                  <a:schemeClr val="bg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378">
                  <a:buClrTx/>
                  <a:defRPr/>
                </a:pPr>
                <a:r>
                  <a:rPr lang="en-US" sz="700" dirty="0" err="1">
                    <a:solidFill>
                      <a:srgbClr val="FFFFFF"/>
                    </a:solidFill>
                    <a:latin typeface="Segoe UI"/>
                    <a:ea typeface="+mn-ea"/>
                  </a:rPr>
                  <a:t>Mgmt</a:t>
                </a:r>
                <a:endParaRPr lang="en-US" sz="700" dirty="0">
                  <a:solidFill>
                    <a:srgbClr val="FFFFFF"/>
                  </a:solidFill>
                  <a:latin typeface="Segoe UI"/>
                  <a:ea typeface="+mn-ea"/>
                </a:endParaRPr>
              </a:p>
            </p:txBody>
          </p:sp>
          <p:sp>
            <p:nvSpPr>
              <p:cNvPr id="28" name="Flowchart: Magnetic Disk 27">
                <a:extLst>
                  <a:ext uri="{FF2B5EF4-FFF2-40B4-BE49-F238E27FC236}">
                    <a16:creationId xmlns:a16="http://schemas.microsoft.com/office/drawing/2014/main" id="{E28F01DA-9064-F534-60B0-56FD3FAEB71A}"/>
                  </a:ext>
                </a:extLst>
              </p:cNvPr>
              <p:cNvSpPr/>
              <p:nvPr/>
            </p:nvSpPr>
            <p:spPr>
              <a:xfrm>
                <a:off x="3416555" y="2556321"/>
                <a:ext cx="2237777" cy="476664"/>
              </a:xfrm>
              <a:prstGeom prst="flowChartMagneticDisk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079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378">
                  <a:buClrTx/>
                  <a:defRPr/>
                </a:pPr>
                <a:r>
                  <a:rPr lang="en-US" sz="700" dirty="0">
                    <a:solidFill>
                      <a:srgbClr val="FFFFFF"/>
                    </a:solidFill>
                    <a:latin typeface="Segoe UI"/>
                    <a:ea typeface="+mn-ea"/>
                  </a:rPr>
                  <a:t>Switch State Service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0F3AC3-517F-953D-0DF7-FE316B073DEC}"/>
                </a:ext>
              </a:extLst>
            </p:cNvPr>
            <p:cNvSpPr txBox="1"/>
            <p:nvPr/>
          </p:nvSpPr>
          <p:spPr>
            <a:xfrm>
              <a:off x="2867737" y="2867960"/>
              <a:ext cx="531812" cy="1756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914378"/>
              <a:endParaRPr lang="en-US" sz="800"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E28DD0-8010-3559-9FCF-427CD6C82B5A}"/>
              </a:ext>
            </a:extLst>
          </p:cNvPr>
          <p:cNvGrpSpPr/>
          <p:nvPr/>
        </p:nvGrpSpPr>
        <p:grpSpPr>
          <a:xfrm>
            <a:off x="1534885" y="1273628"/>
            <a:ext cx="3981806" cy="532644"/>
            <a:chOff x="1208276" y="1175478"/>
            <a:chExt cx="6763388" cy="557976"/>
          </a:xfrm>
          <a:solidFill>
            <a:schemeClr val="accent1">
              <a:lumMod val="40000"/>
              <a:lumOff val="60000"/>
            </a:schemeClr>
          </a:solidFill>
        </p:grpSpPr>
        <p:pic>
          <p:nvPicPr>
            <p:cNvPr id="38" name="Picture 37" descr="Swarm logo">
              <a:extLst>
                <a:ext uri="{FF2B5EF4-FFF2-40B4-BE49-F238E27FC236}">
                  <a16:creationId xmlns:a16="http://schemas.microsoft.com/office/drawing/2014/main" id="{273056CF-2F75-7150-AB79-DAD595484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85954" y="1208669"/>
              <a:ext cx="643366" cy="524785"/>
            </a:xfrm>
            <a:prstGeom prst="rect">
              <a:avLst/>
            </a:prstGeom>
            <a:grpFill/>
          </p:spPr>
        </p:pic>
        <p:pic>
          <p:nvPicPr>
            <p:cNvPr id="39" name="Picture 38" descr="Ansible logo">
              <a:extLst>
                <a:ext uri="{FF2B5EF4-FFF2-40B4-BE49-F238E27FC236}">
                  <a16:creationId xmlns:a16="http://schemas.microsoft.com/office/drawing/2014/main" id="{BA303C8F-1D79-2DB6-8EBF-9CCC1B61C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31736" y="1188879"/>
              <a:ext cx="396326" cy="487645"/>
            </a:xfrm>
            <a:prstGeom prst="rect">
              <a:avLst/>
            </a:prstGeom>
            <a:grpFill/>
          </p:spPr>
        </p:pic>
        <p:pic>
          <p:nvPicPr>
            <p:cNvPr id="40" name="Picture 39" descr="Kubernetes logo">
              <a:extLst>
                <a:ext uri="{FF2B5EF4-FFF2-40B4-BE49-F238E27FC236}">
                  <a16:creationId xmlns:a16="http://schemas.microsoft.com/office/drawing/2014/main" id="{010B6491-FA65-1334-AB91-376D967CA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3635" y="1226049"/>
              <a:ext cx="788016" cy="400626"/>
            </a:xfrm>
            <a:prstGeom prst="rect">
              <a:avLst/>
            </a:prstGeom>
            <a:grpFill/>
          </p:spPr>
        </p:pic>
        <p:pic>
          <p:nvPicPr>
            <p:cNvPr id="41" name="Picture 40" descr="Puppet logo">
              <a:extLst>
                <a:ext uri="{FF2B5EF4-FFF2-40B4-BE49-F238E27FC236}">
                  <a16:creationId xmlns:a16="http://schemas.microsoft.com/office/drawing/2014/main" id="{ABB729A5-5A13-11AD-0F3B-3C27F642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81227" y="1301321"/>
              <a:ext cx="853942" cy="301270"/>
            </a:xfrm>
            <a:prstGeom prst="rect">
              <a:avLst/>
            </a:prstGeom>
            <a:grpFill/>
          </p:spPr>
        </p:pic>
        <p:pic>
          <p:nvPicPr>
            <p:cNvPr id="42" name="Picture 41" descr="Chef logo">
              <a:extLst>
                <a:ext uri="{FF2B5EF4-FFF2-40B4-BE49-F238E27FC236}">
                  <a16:creationId xmlns:a16="http://schemas.microsoft.com/office/drawing/2014/main" id="{0F46371E-7AF5-C1F2-49BB-28B099F2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5439" y="1208405"/>
              <a:ext cx="429537" cy="459605"/>
            </a:xfrm>
            <a:prstGeom prst="rect">
              <a:avLst/>
            </a:prstGeom>
            <a:grpFill/>
          </p:spPr>
        </p:pic>
        <p:pic>
          <p:nvPicPr>
            <p:cNvPr id="43" name="Picture 42" descr="Jenkins logo">
              <a:extLst>
                <a:ext uri="{FF2B5EF4-FFF2-40B4-BE49-F238E27FC236}">
                  <a16:creationId xmlns:a16="http://schemas.microsoft.com/office/drawing/2014/main" id="{21F3F733-3F1C-D649-B758-EDD9054D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08276" y="1175478"/>
              <a:ext cx="524784" cy="524784"/>
            </a:xfrm>
            <a:prstGeom prst="rect">
              <a:avLst/>
            </a:prstGeom>
            <a:grpFill/>
          </p:spPr>
        </p:pic>
        <p:sp>
          <p:nvSpPr>
            <p:cNvPr id="44" name="Flowchart: Magnetic Disk 8" descr="1st party logo">
              <a:extLst>
                <a:ext uri="{FF2B5EF4-FFF2-40B4-BE49-F238E27FC236}">
                  <a16:creationId xmlns:a16="http://schemas.microsoft.com/office/drawing/2014/main" id="{74625EEE-C7C9-EA83-5F74-FF7CFFFD922E}"/>
                </a:ext>
              </a:extLst>
            </p:cNvPr>
            <p:cNvSpPr/>
            <p:nvPr/>
          </p:nvSpPr>
          <p:spPr>
            <a:xfrm>
              <a:off x="7411618" y="1201803"/>
              <a:ext cx="560046" cy="400788"/>
            </a:xfrm>
            <a:prstGeom prst="flowChartMagneticDisk">
              <a:avLst/>
            </a:prstGeom>
            <a:solidFill>
              <a:srgbClr val="7030A0"/>
            </a:solidFill>
            <a:ln w="1270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914378">
                <a:buClrTx/>
                <a:defRPr/>
              </a:pPr>
              <a:r>
                <a:rPr lang="en-US" sz="700" dirty="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+mn-ea"/>
                </a:rPr>
                <a:t>1</a:t>
              </a:r>
              <a:r>
                <a:rPr lang="en-US" sz="700" baseline="30000" dirty="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+mn-ea"/>
                </a:rPr>
                <a:t>ST</a:t>
              </a:r>
              <a:r>
                <a:rPr lang="en-US" sz="700" dirty="0">
                  <a:gradFill>
                    <a:gsLst>
                      <a:gs pos="100000">
                        <a:srgbClr val="FFFFFF"/>
                      </a:gs>
                      <a:gs pos="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+mn-ea"/>
                </a:rPr>
                <a:t> party 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6714C624-D3D4-C647-058F-E492F4D394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70503" y="0"/>
            <a:ext cx="673497" cy="71436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47F6986-017B-B9B0-4390-C429D22F997C}"/>
              </a:ext>
            </a:extLst>
          </p:cNvPr>
          <p:cNvSpPr/>
          <p:nvPr/>
        </p:nvSpPr>
        <p:spPr>
          <a:xfrm>
            <a:off x="320034" y="3989383"/>
            <a:ext cx="2374473" cy="2122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200" kern="1200" dirty="0">
                <a:solidFill>
                  <a:prstClr val="white"/>
                </a:solidFill>
                <a:latin typeface="Aptos" panose="02110004020202020204"/>
              </a:rPr>
              <a:t>Platform Management API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B65D005-9FEC-3B41-EEED-CB72EAE60581}"/>
              </a:ext>
            </a:extLst>
          </p:cNvPr>
          <p:cNvSpPr/>
          <p:nvPr/>
        </p:nvSpPr>
        <p:spPr>
          <a:xfrm>
            <a:off x="285019" y="4246035"/>
            <a:ext cx="431195" cy="47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800" kern="1200" dirty="0">
                <a:solidFill>
                  <a:prstClr val="white"/>
                </a:solidFill>
                <a:latin typeface="Aptos" panose="02110004020202020204"/>
              </a:rPr>
              <a:t>PSU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F95DCE72-3937-4661-FA5C-E6FC0A3B8B66}"/>
              </a:ext>
            </a:extLst>
          </p:cNvPr>
          <p:cNvSpPr/>
          <p:nvPr/>
        </p:nvSpPr>
        <p:spPr>
          <a:xfrm>
            <a:off x="721129" y="4249776"/>
            <a:ext cx="431196" cy="47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800" kern="1200" dirty="0">
                <a:solidFill>
                  <a:prstClr val="white"/>
                </a:solidFill>
                <a:latin typeface="Aptos" panose="02110004020202020204"/>
              </a:rPr>
              <a:t>FAN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50EBCEE-C038-0BAF-125D-7846DFF1EAEB}"/>
              </a:ext>
            </a:extLst>
          </p:cNvPr>
          <p:cNvSpPr/>
          <p:nvPr/>
        </p:nvSpPr>
        <p:spPr>
          <a:xfrm>
            <a:off x="1172966" y="4263515"/>
            <a:ext cx="508787" cy="47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800" kern="1200" dirty="0">
                <a:solidFill>
                  <a:prstClr val="white"/>
                </a:solidFill>
                <a:latin typeface="Aptos" panose="02110004020202020204"/>
              </a:rPr>
              <a:t>XCVR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E6B8823-0B9E-F4FD-D295-23BF84E25271}"/>
              </a:ext>
            </a:extLst>
          </p:cNvPr>
          <p:cNvSpPr/>
          <p:nvPr/>
        </p:nvSpPr>
        <p:spPr>
          <a:xfrm>
            <a:off x="1711786" y="4267529"/>
            <a:ext cx="560921" cy="47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800" kern="1200" dirty="0">
                <a:solidFill>
                  <a:prstClr val="white"/>
                </a:solidFill>
                <a:latin typeface="Aptos" panose="02110004020202020204"/>
              </a:rPr>
              <a:t>Sensor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673656F-0BE8-1246-B0EC-D85668092F24}"/>
              </a:ext>
            </a:extLst>
          </p:cNvPr>
          <p:cNvSpPr/>
          <p:nvPr/>
        </p:nvSpPr>
        <p:spPr>
          <a:xfrm>
            <a:off x="2313989" y="4265544"/>
            <a:ext cx="434015" cy="4749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800" kern="1200" dirty="0">
                <a:solidFill>
                  <a:prstClr val="white"/>
                </a:solidFill>
                <a:latin typeface="Aptos" panose="02110004020202020204"/>
              </a:rPr>
              <a:t>LED</a:t>
            </a:r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6A9609D2-BD5F-E326-8411-32087485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811" y="4022710"/>
            <a:ext cx="2617310" cy="4526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Platform/ASIC Independence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F5DAB07D-A3E2-966A-CA87-1EF3895F39C8}"/>
              </a:ext>
            </a:extLst>
          </p:cNvPr>
          <p:cNvSpPr txBox="1">
            <a:spLocks/>
          </p:cNvSpPr>
          <p:nvPr/>
        </p:nvSpPr>
        <p:spPr>
          <a:xfrm>
            <a:off x="6263640" y="3077673"/>
            <a:ext cx="2697481" cy="377453"/>
          </a:xfrm>
          <a:prstGeom prst="rect">
            <a:avLst/>
          </a:prstGeom>
        </p:spPr>
        <p:txBody>
          <a:bodyPr vert="horz" lIns="68580" tIns="34290" rIns="6858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sz="2100" dirty="0">
                <a:solidFill>
                  <a:prstClr val="black"/>
                </a:solidFill>
                <a:latin typeface="Aptos" panose="02110004020202020204"/>
              </a:rPr>
              <a:t>Application State Decoupling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B0BB63E0-90F9-E033-78D3-0A94E8D14E06}"/>
              </a:ext>
            </a:extLst>
          </p:cNvPr>
          <p:cNvSpPr txBox="1">
            <a:spLocks/>
          </p:cNvSpPr>
          <p:nvPr/>
        </p:nvSpPr>
        <p:spPr>
          <a:xfrm>
            <a:off x="6263640" y="2232336"/>
            <a:ext cx="2697481" cy="377453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sz="2100" dirty="0">
                <a:solidFill>
                  <a:prstClr val="black"/>
                </a:solidFill>
                <a:latin typeface="Aptos" panose="02110004020202020204"/>
              </a:rPr>
              <a:t>Container for serviceability and portability </a:t>
            </a: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33BC03C7-1C55-453E-515E-467F3336F3B6}"/>
              </a:ext>
            </a:extLst>
          </p:cNvPr>
          <p:cNvSpPr txBox="1">
            <a:spLocks/>
          </p:cNvSpPr>
          <p:nvPr/>
        </p:nvSpPr>
        <p:spPr>
          <a:xfrm>
            <a:off x="6263640" y="1382364"/>
            <a:ext cx="2697481" cy="377453"/>
          </a:xfrm>
          <a:prstGeom prst="rect">
            <a:avLst/>
          </a:prstGeom>
        </p:spPr>
        <p:txBody>
          <a:bodyPr vert="horz" lIns="68580" tIns="34290" rIns="68580" bIns="3429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ClrTx/>
              <a:buNone/>
            </a:pPr>
            <a:r>
              <a:rPr lang="en-US" sz="2100" dirty="0">
                <a:solidFill>
                  <a:prstClr val="black"/>
                </a:solidFill>
                <a:latin typeface="Aptos" panose="02110004020202020204"/>
              </a:rPr>
              <a:t>Rich management capabilities</a:t>
            </a:r>
          </a:p>
        </p:txBody>
      </p:sp>
    </p:spTree>
    <p:extLst>
      <p:ext uri="{BB962C8B-B14F-4D97-AF65-F5344CB8AC3E}">
        <p14:creationId xmlns:p14="http://schemas.microsoft.com/office/powerpoint/2010/main" val="4066124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E1F3E4DD-51CF-7446-4B95-294E15957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>
            <a:extLst>
              <a:ext uri="{FF2B5EF4-FFF2-40B4-BE49-F238E27FC236}">
                <a16:creationId xmlns:a16="http://schemas.microsoft.com/office/drawing/2014/main" id="{76A0E667-A864-C240-C4CD-7ADE95FFC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High-Level Architecture</a:t>
            </a:r>
            <a:endParaRPr dirty="0"/>
          </a:p>
        </p:txBody>
      </p:sp>
      <p:pic>
        <p:nvPicPr>
          <p:cNvPr id="9" name="Picture 8" descr="A screenshot of a document&#10;&#10;Description automatically generated">
            <a:extLst>
              <a:ext uri="{FF2B5EF4-FFF2-40B4-BE49-F238E27FC236}">
                <a16:creationId xmlns:a16="http://schemas.microsoft.com/office/drawing/2014/main" id="{0EE002E8-8582-F5A5-42C3-C97EB3DE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5" y="688035"/>
            <a:ext cx="5135773" cy="4455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58A082-1B83-2AC1-830C-1332EBC981E0}"/>
              </a:ext>
            </a:extLst>
          </p:cNvPr>
          <p:cNvSpPr txBox="1"/>
          <p:nvPr/>
        </p:nvSpPr>
        <p:spPr>
          <a:xfrm>
            <a:off x="6093303" y="1986975"/>
            <a:ext cx="2360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355182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CD121B5-F848-25C5-F78D-7CD7271A6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>
            <a:extLst>
              <a:ext uri="{FF2B5EF4-FFF2-40B4-BE49-F238E27FC236}">
                <a16:creationId xmlns:a16="http://schemas.microsoft.com/office/drawing/2014/main" id="{ECDFC1D0-6B5B-3AB6-2EF4-0BFC0EEE9C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High-Level Architecture</a:t>
            </a: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31EEFDD-CDDA-B1E2-DFBC-39C0C0949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4" y="687823"/>
            <a:ext cx="5363497" cy="4455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23264-BD9C-7F85-E700-7F84D9ABE3F6}"/>
              </a:ext>
            </a:extLst>
          </p:cNvPr>
          <p:cNvSpPr txBox="1"/>
          <p:nvPr/>
        </p:nvSpPr>
        <p:spPr>
          <a:xfrm>
            <a:off x="6516757" y="1786920"/>
            <a:ext cx="1936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FRRouting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DD07E019-A4FD-9FBB-2BFE-E1A44925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>
            <a:extLst>
              <a:ext uri="{FF2B5EF4-FFF2-40B4-BE49-F238E27FC236}">
                <a16:creationId xmlns:a16="http://schemas.microsoft.com/office/drawing/2014/main" id="{CEBD78FC-7F02-C39F-7EC5-92DD0D9F47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High-Level Architecture</a:t>
            </a:r>
            <a:endParaRPr dirty="0"/>
          </a:p>
        </p:txBody>
      </p:sp>
      <p:pic>
        <p:nvPicPr>
          <p:cNvPr id="3" name="Picture 2" descr="Sec4Img1">
            <a:extLst>
              <a:ext uri="{FF2B5EF4-FFF2-40B4-BE49-F238E27FC236}">
                <a16:creationId xmlns:a16="http://schemas.microsoft.com/office/drawing/2014/main" id="{98AED5EF-7E74-AD62-FF0D-CAEB74A7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351" t="4124" r="3541" b="1827"/>
          <a:stretch/>
        </p:blipFill>
        <p:spPr>
          <a:xfrm>
            <a:off x="302075" y="692910"/>
            <a:ext cx="6199640" cy="445059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DAD12-0DDD-1E0A-CD40-D8EF855E1B84}"/>
              </a:ext>
            </a:extLst>
          </p:cNvPr>
          <p:cNvSpPr txBox="1"/>
          <p:nvPr/>
        </p:nvSpPr>
        <p:spPr>
          <a:xfrm>
            <a:off x="6905174" y="2033141"/>
            <a:ext cx="19367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SONiC</a:t>
            </a:r>
            <a:r>
              <a:rPr lang="en-US" sz="2400" dirty="0">
                <a:solidFill>
                  <a:schemeClr val="tx1"/>
                </a:solidFill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344097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>
          <a:extLst>
            <a:ext uri="{FF2B5EF4-FFF2-40B4-BE49-F238E27FC236}">
              <a16:creationId xmlns:a16="http://schemas.microsoft.com/office/drawing/2014/main" id="{761DAAF7-D2B3-40AC-0C7C-021BBD545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>
            <a:extLst>
              <a:ext uri="{FF2B5EF4-FFF2-40B4-BE49-F238E27FC236}">
                <a16:creationId xmlns:a16="http://schemas.microsoft.com/office/drawing/2014/main" id="{A9CC0039-0F91-5C13-DC35-DFE4C93B7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High-Level Architecture</a:t>
            </a:r>
            <a:endParaRPr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F0F8E10-50BE-9860-F67C-1AD76D4D1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5" y="687826"/>
            <a:ext cx="4765487" cy="4455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71B69-EB3B-C83D-A20F-2D9D0AE71AE4}"/>
              </a:ext>
            </a:extLst>
          </p:cNvPr>
          <p:cNvSpPr txBox="1"/>
          <p:nvPr/>
        </p:nvSpPr>
        <p:spPr>
          <a:xfrm>
            <a:off x="6063603" y="2065510"/>
            <a:ext cx="19367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Spytest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5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AFC4-AEF3-0380-ECCF-EAC9EC74A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AF6658-5A2B-3E3E-C739-9EFED312CA6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02075" y="752624"/>
            <a:ext cx="6660428" cy="356464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https://github.com/sonic-net/</a:t>
            </a:r>
            <a:br>
              <a:rPr lang="en-US" dirty="0">
                <a:hlinkClick r:id="rId2"/>
              </a:rPr>
            </a:b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https://github.com/sonic-net/SONiC/wiki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https://github.com/sonic-net/SONiC/wiki/Architecture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https://github.com/opencomputeproject/SAI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frrouting.org</a:t>
            </a:r>
            <a:r>
              <a:rPr lang="en-US" dirty="0"/>
              <a:t>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docs.frrouting.org</a:t>
            </a:r>
            <a:r>
              <a:rPr lang="en-US" dirty="0"/>
              <a:t>/projects/dev-guide/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index.html</a:t>
            </a:r>
            <a:r>
              <a:rPr lang="en-US" dirty="0"/>
              <a:t>#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474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9CDFAD06-6B7F-5313-2ECB-9DDA2724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>
            <a:extLst>
              <a:ext uri="{FF2B5EF4-FFF2-40B4-BE49-F238E27FC236}">
                <a16:creationId xmlns:a16="http://schemas.microsoft.com/office/drawing/2014/main" id="{ED6D079D-C2EA-4DBD-B0E5-7C4C66B0AE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25" y="1870475"/>
            <a:ext cx="671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Routing Workgroup Update</a:t>
            </a:r>
            <a:br>
              <a:rPr lang="en-CA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AA107-B880-50E9-FF1B-55371A2FC788}"/>
              </a:ext>
            </a:extLst>
          </p:cNvPr>
          <p:cNvSpPr txBox="1"/>
          <p:nvPr/>
        </p:nvSpPr>
        <p:spPr>
          <a:xfrm>
            <a:off x="325150" y="2806810"/>
            <a:ext cx="203773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Patrice Brissette, 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79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AC771-55CE-F704-1C63-94547D0F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5" y="-76200"/>
            <a:ext cx="5271035" cy="689947"/>
          </a:xfrm>
        </p:spPr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Focus Areas and Weekly Discussions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196F7-D3F4-D909-3957-F5114CB19F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55" y="881337"/>
            <a:ext cx="2551406" cy="278844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Routing infra related Enhancements and SRv6 related features.</a:t>
            </a:r>
          </a:p>
          <a:p>
            <a:r>
              <a:rPr kumimoji="1" lang="en-US" altLang="zh-CN" sz="1575" b="1" dirty="0" err="1">
                <a:latin typeface="Calibri" panose="020F0502020204030204" pitchFamily="34" charset="0"/>
                <a:cs typeface="Calibri" panose="020F0502020204030204" pitchFamily="34" charset="0"/>
              </a:rPr>
              <a:t>VxLAN</a:t>
            </a:r>
            <a:r>
              <a:rPr kumimoji="1" lang="en-US" altLang="zh-CN" sz="1575" b="1" dirty="0">
                <a:latin typeface="Calibri" panose="020F0502020204030204" pitchFamily="34" charset="0"/>
                <a:cs typeface="Calibri" panose="020F0502020204030204" pitchFamily="34" charset="0"/>
              </a:rPr>
              <a:t> Multi-homing</a:t>
            </a:r>
          </a:p>
          <a:p>
            <a:r>
              <a:rPr kumimoji="1" lang="en-US" altLang="zh-CN" sz="1575" b="1" dirty="0">
                <a:latin typeface="Calibri" panose="020F0502020204030204" pitchFamily="34" charset="0"/>
                <a:cs typeface="Calibri" panose="020F0502020204030204" pitchFamily="34" charset="0"/>
              </a:rPr>
              <a:t>Route download o</a:t>
            </a:r>
            <a:r>
              <a:rPr kumimoji="1"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ptimization</a:t>
            </a:r>
            <a:endParaRPr kumimoji="1" lang="en-US" sz="1575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sz="1575" b="1" dirty="0">
                <a:latin typeface="Calibri" panose="020F0502020204030204" pitchFamily="34" charset="0"/>
                <a:cs typeface="Calibri" panose="020F0502020204030204" pitchFamily="34" charset="0"/>
              </a:rPr>
              <a:t>Adaptive Routing and Switching</a:t>
            </a:r>
            <a:endParaRPr kumimoji="1" lang="en-US" altLang="zh-CN" sz="1575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kumimoji="1"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SONiC-FRR maintenance</a:t>
            </a:r>
          </a:p>
          <a:p>
            <a:r>
              <a:rPr kumimoji="1" lang="en-US" altLang="zh-CN" sz="1500" b="1" dirty="0">
                <a:latin typeface="Calibri" panose="020F0502020204030204" pitchFamily="34" charset="0"/>
                <a:cs typeface="Calibri" panose="020F0502020204030204" pitchFamily="34" charset="0"/>
              </a:rPr>
              <a:t>Any routing / forwarding related topics</a:t>
            </a:r>
            <a:endParaRPr kumimoji="1" lang="zh-CN" altLang="en-US" sz="1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DD70C3-431F-EF47-942D-47099AC5A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60" y="816014"/>
            <a:ext cx="6515540" cy="40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1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26D7F-219B-09D0-0BDE-CC6A0B6C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VxLAN</a:t>
            </a:r>
            <a:r>
              <a:rPr lang="en-US" dirty="0"/>
              <a:t> MH Concept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11C150-4073-0381-AA34-62B8AAFCCF85}"/>
              </a:ext>
            </a:extLst>
          </p:cNvPr>
          <p:cNvGrpSpPr/>
          <p:nvPr/>
        </p:nvGrpSpPr>
        <p:grpSpPr>
          <a:xfrm>
            <a:off x="2308113" y="807300"/>
            <a:ext cx="4693325" cy="4223026"/>
            <a:chOff x="3389817" y="1534886"/>
            <a:chExt cx="3168458" cy="4166327"/>
          </a:xfrm>
        </p:grpSpPr>
        <p:grpSp>
          <p:nvGrpSpPr>
            <p:cNvPr id="5" name="Google Shape;166;p7">
              <a:extLst>
                <a:ext uri="{FF2B5EF4-FFF2-40B4-BE49-F238E27FC236}">
                  <a16:creationId xmlns:a16="http://schemas.microsoft.com/office/drawing/2014/main" id="{AA4AA527-01E4-C146-FE65-7CFC9830BC5D}"/>
                </a:ext>
              </a:extLst>
            </p:cNvPr>
            <p:cNvGrpSpPr/>
            <p:nvPr/>
          </p:nvGrpSpPr>
          <p:grpSpPr>
            <a:xfrm>
              <a:off x="3389817" y="1534886"/>
              <a:ext cx="3168458" cy="4166327"/>
              <a:chOff x="3044452" y="69843"/>
              <a:chExt cx="5632410" cy="6575723"/>
            </a:xfrm>
          </p:grpSpPr>
          <p:sp>
            <p:nvSpPr>
              <p:cNvPr id="8" name="Google Shape;167;p7">
                <a:extLst>
                  <a:ext uri="{FF2B5EF4-FFF2-40B4-BE49-F238E27FC236}">
                    <a16:creationId xmlns:a16="http://schemas.microsoft.com/office/drawing/2014/main" id="{AA5205A2-9329-B4FD-4F56-CFCE1ED824BD}"/>
                  </a:ext>
                </a:extLst>
              </p:cNvPr>
              <p:cNvSpPr/>
              <p:nvPr/>
            </p:nvSpPr>
            <p:spPr>
              <a:xfrm>
                <a:off x="3186493" y="3632284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4EA72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Google Shape;168;p7">
                <a:extLst>
                  <a:ext uri="{FF2B5EF4-FFF2-40B4-BE49-F238E27FC236}">
                    <a16:creationId xmlns:a16="http://schemas.microsoft.com/office/drawing/2014/main" id="{4F7C2517-B24A-461D-824A-0D8E20A63AEA}"/>
                  </a:ext>
                </a:extLst>
              </p:cNvPr>
              <p:cNvSpPr txBox="1"/>
              <p:nvPr/>
            </p:nvSpPr>
            <p:spPr>
              <a:xfrm>
                <a:off x="3380286" y="3789076"/>
                <a:ext cx="1166048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4EA72E"/>
                  </a:buClr>
                  <a:buSzPts val="800"/>
                </a:pPr>
                <a:r>
                  <a:rPr lang="en-US" sz="1350">
                    <a:solidFill>
                      <a:srgbClr val="4EA72E"/>
                    </a:solidFill>
                  </a:rPr>
                  <a:t>BD access</a:t>
                </a:r>
                <a:endParaRPr sz="1350"/>
              </a:p>
            </p:txBody>
          </p:sp>
          <p:sp>
            <p:nvSpPr>
              <p:cNvPr id="10" name="Google Shape;169;p7">
                <a:extLst>
                  <a:ext uri="{FF2B5EF4-FFF2-40B4-BE49-F238E27FC236}">
                    <a16:creationId xmlns:a16="http://schemas.microsoft.com/office/drawing/2014/main" id="{16F96C6A-30A2-1071-92CD-780D4B88523D}"/>
                  </a:ext>
                </a:extLst>
              </p:cNvPr>
              <p:cNvSpPr/>
              <p:nvPr/>
            </p:nvSpPr>
            <p:spPr>
              <a:xfrm>
                <a:off x="3538793" y="2975951"/>
                <a:ext cx="925634" cy="65633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E9713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E97132"/>
                  </a:buClr>
                  <a:buSzPts val="800"/>
                </a:pPr>
                <a:r>
                  <a:rPr lang="en-US" sz="1350">
                    <a:solidFill>
                      <a:srgbClr val="E97132"/>
                    </a:solidFill>
                  </a:rPr>
                  <a:t>L2SVI</a:t>
                </a:r>
                <a:endParaRPr sz="1350"/>
              </a:p>
              <a:p>
                <a:pPr algn="ctr">
                  <a:buClr>
                    <a:srgbClr val="E97132"/>
                  </a:buClr>
                  <a:buSzPts val="800"/>
                </a:pPr>
                <a:r>
                  <a:rPr lang="en-US" sz="1350">
                    <a:solidFill>
                      <a:srgbClr val="E97132"/>
                    </a:solidFill>
                  </a:rPr>
                  <a:t>(w/ IP)</a:t>
                </a:r>
                <a:endParaRPr sz="1350"/>
              </a:p>
            </p:txBody>
          </p:sp>
          <p:sp>
            <p:nvSpPr>
              <p:cNvPr id="11" name="Google Shape;170;p7">
                <a:extLst>
                  <a:ext uri="{FF2B5EF4-FFF2-40B4-BE49-F238E27FC236}">
                    <a16:creationId xmlns:a16="http://schemas.microsoft.com/office/drawing/2014/main" id="{FDF1DD8B-A669-41F5-11C2-7E4A0F00FE0B}"/>
                  </a:ext>
                </a:extLst>
              </p:cNvPr>
              <p:cNvSpPr/>
              <p:nvPr/>
            </p:nvSpPr>
            <p:spPr>
              <a:xfrm>
                <a:off x="3186493" y="2293035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Google Shape;171;p7">
                <a:extLst>
                  <a:ext uri="{FF2B5EF4-FFF2-40B4-BE49-F238E27FC236}">
                    <a16:creationId xmlns:a16="http://schemas.microsoft.com/office/drawing/2014/main" id="{D1F12768-9857-02D3-26BD-29A552E4ADB9}"/>
                  </a:ext>
                </a:extLst>
              </p:cNvPr>
              <p:cNvSpPr txBox="1"/>
              <p:nvPr/>
            </p:nvSpPr>
            <p:spPr>
              <a:xfrm>
                <a:off x="3669977" y="2449826"/>
                <a:ext cx="794450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156082"/>
                  </a:buClr>
                  <a:buSzPts val="800"/>
                </a:pPr>
                <a:r>
                  <a:rPr lang="en-US" sz="1350">
                    <a:solidFill>
                      <a:srgbClr val="156082"/>
                    </a:solidFill>
                  </a:rPr>
                  <a:t>VRF</a:t>
                </a:r>
                <a:endParaRPr sz="1350"/>
              </a:p>
            </p:txBody>
          </p:sp>
          <p:sp>
            <p:nvSpPr>
              <p:cNvPr id="13" name="Google Shape;172;p7">
                <a:extLst>
                  <a:ext uri="{FF2B5EF4-FFF2-40B4-BE49-F238E27FC236}">
                    <a16:creationId xmlns:a16="http://schemas.microsoft.com/office/drawing/2014/main" id="{E5216B5F-C7B6-CDAE-6283-34050951412D}"/>
                  </a:ext>
                </a:extLst>
              </p:cNvPr>
              <p:cNvSpPr/>
              <p:nvPr/>
            </p:nvSpPr>
            <p:spPr>
              <a:xfrm>
                <a:off x="3186492" y="950202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Google Shape;173;p7">
                <a:extLst>
                  <a:ext uri="{FF2B5EF4-FFF2-40B4-BE49-F238E27FC236}">
                    <a16:creationId xmlns:a16="http://schemas.microsoft.com/office/drawing/2014/main" id="{C9838FCF-F6FE-6B4F-24CF-EE4F92F0E20E}"/>
                  </a:ext>
                </a:extLst>
              </p:cNvPr>
              <p:cNvSpPr/>
              <p:nvPr/>
            </p:nvSpPr>
            <p:spPr>
              <a:xfrm>
                <a:off x="3538793" y="1633118"/>
                <a:ext cx="925634" cy="65633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156082"/>
                  </a:buClr>
                  <a:buSzPts val="800"/>
                </a:pPr>
                <a:r>
                  <a:rPr lang="en-US" sz="1350">
                    <a:solidFill>
                      <a:srgbClr val="156082"/>
                    </a:solidFill>
                  </a:rPr>
                  <a:t>L3SVI</a:t>
                </a:r>
                <a:endParaRPr sz="1350"/>
              </a:p>
              <a:p>
                <a:pPr algn="ctr">
                  <a:buClr>
                    <a:srgbClr val="156082"/>
                  </a:buClr>
                  <a:buSzPts val="800"/>
                </a:pPr>
                <a:r>
                  <a:rPr lang="en-US" sz="1350">
                    <a:solidFill>
                      <a:srgbClr val="156082"/>
                    </a:solidFill>
                  </a:rPr>
                  <a:t>(no IP)</a:t>
                </a:r>
                <a:endParaRPr sz="1350"/>
              </a:p>
            </p:txBody>
          </p:sp>
          <p:sp>
            <p:nvSpPr>
              <p:cNvPr id="15" name="Google Shape;174;p7">
                <a:extLst>
                  <a:ext uri="{FF2B5EF4-FFF2-40B4-BE49-F238E27FC236}">
                    <a16:creationId xmlns:a16="http://schemas.microsoft.com/office/drawing/2014/main" id="{B2A45576-F377-6051-BE71-CD4A0E97300E}"/>
                  </a:ext>
                </a:extLst>
              </p:cNvPr>
              <p:cNvSpPr txBox="1"/>
              <p:nvPr/>
            </p:nvSpPr>
            <p:spPr>
              <a:xfrm>
                <a:off x="3514905" y="1093306"/>
                <a:ext cx="955179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156082"/>
                  </a:buClr>
                  <a:buSzPts val="800"/>
                </a:pPr>
                <a:r>
                  <a:rPr lang="en-US" sz="1350">
                    <a:solidFill>
                      <a:srgbClr val="156082"/>
                    </a:solidFill>
                  </a:rPr>
                  <a:t>BD core</a:t>
                </a:r>
                <a:endParaRPr sz="1350"/>
              </a:p>
            </p:txBody>
          </p:sp>
          <p:sp>
            <p:nvSpPr>
              <p:cNvPr id="16" name="Google Shape;175;p7">
                <a:extLst>
                  <a:ext uri="{FF2B5EF4-FFF2-40B4-BE49-F238E27FC236}">
                    <a16:creationId xmlns:a16="http://schemas.microsoft.com/office/drawing/2014/main" id="{064244B2-B26E-474F-3FE0-0B79942A88EE}"/>
                  </a:ext>
                </a:extLst>
              </p:cNvPr>
              <p:cNvSpPr/>
              <p:nvPr/>
            </p:nvSpPr>
            <p:spPr>
              <a:xfrm>
                <a:off x="4816727" y="3816950"/>
                <a:ext cx="2061714" cy="313584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4EA72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Google Shape;176;p7">
                <a:extLst>
                  <a:ext uri="{FF2B5EF4-FFF2-40B4-BE49-F238E27FC236}">
                    <a16:creationId xmlns:a16="http://schemas.microsoft.com/office/drawing/2014/main" id="{3744B986-F061-F7E4-0CCF-59FADA06019A}"/>
                  </a:ext>
                </a:extLst>
              </p:cNvPr>
              <p:cNvSpPr txBox="1"/>
              <p:nvPr/>
            </p:nvSpPr>
            <p:spPr>
              <a:xfrm>
                <a:off x="5457090" y="3789076"/>
                <a:ext cx="885470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4EA72E"/>
                  </a:buClr>
                  <a:buSzPts val="800"/>
                </a:pPr>
                <a:r>
                  <a:rPr lang="en-US" sz="1350" dirty="0">
                    <a:solidFill>
                      <a:srgbClr val="4EA72E"/>
                    </a:solidFill>
                  </a:rPr>
                  <a:t>L2VNI</a:t>
                </a:r>
                <a:endParaRPr sz="1350" dirty="0"/>
              </a:p>
            </p:txBody>
          </p:sp>
          <p:sp>
            <p:nvSpPr>
              <p:cNvPr id="18" name="Google Shape;177;p7">
                <a:extLst>
                  <a:ext uri="{FF2B5EF4-FFF2-40B4-BE49-F238E27FC236}">
                    <a16:creationId xmlns:a16="http://schemas.microsoft.com/office/drawing/2014/main" id="{50355DAB-45A2-6BCC-598E-F8711F029583}"/>
                  </a:ext>
                </a:extLst>
              </p:cNvPr>
              <p:cNvSpPr/>
              <p:nvPr/>
            </p:nvSpPr>
            <p:spPr>
              <a:xfrm>
                <a:off x="4816727" y="1122360"/>
                <a:ext cx="2061714" cy="313584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Google Shape;178;p7">
                <a:extLst>
                  <a:ext uri="{FF2B5EF4-FFF2-40B4-BE49-F238E27FC236}">
                    <a16:creationId xmlns:a16="http://schemas.microsoft.com/office/drawing/2014/main" id="{692057EB-13DA-B159-3E6E-82C76C16A8F6}"/>
                  </a:ext>
                </a:extLst>
              </p:cNvPr>
              <p:cNvSpPr txBox="1"/>
              <p:nvPr/>
            </p:nvSpPr>
            <p:spPr>
              <a:xfrm>
                <a:off x="5379338" y="1063517"/>
                <a:ext cx="883852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156082"/>
                  </a:buClr>
                  <a:buSzPts val="800"/>
                </a:pPr>
                <a:r>
                  <a:rPr lang="en-US" sz="1350" dirty="0">
                    <a:solidFill>
                      <a:srgbClr val="156082"/>
                    </a:solidFill>
                  </a:rPr>
                  <a:t>L3VNI</a:t>
                </a:r>
                <a:endParaRPr sz="1350" dirty="0"/>
              </a:p>
            </p:txBody>
          </p:sp>
          <p:sp>
            <p:nvSpPr>
              <p:cNvPr id="20" name="Google Shape;179;p7">
                <a:extLst>
                  <a:ext uri="{FF2B5EF4-FFF2-40B4-BE49-F238E27FC236}">
                    <a16:creationId xmlns:a16="http://schemas.microsoft.com/office/drawing/2014/main" id="{19F826D5-0EDC-C064-C27E-5038F046BC66}"/>
                  </a:ext>
                </a:extLst>
              </p:cNvPr>
              <p:cNvSpPr txBox="1"/>
              <p:nvPr/>
            </p:nvSpPr>
            <p:spPr>
              <a:xfrm>
                <a:off x="4997830" y="69843"/>
                <a:ext cx="1729663" cy="754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L3 routing</a:t>
                </a:r>
                <a:endParaRPr sz="1350" i="1" dirty="0">
                  <a:solidFill>
                    <a:schemeClr val="accent1"/>
                  </a:solidFill>
                </a:endParaRPr>
              </a:p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RT-2 (IP), RT-5</a:t>
                </a:r>
                <a:endParaRPr sz="1350" i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Google Shape;180;p7">
                <a:extLst>
                  <a:ext uri="{FF2B5EF4-FFF2-40B4-BE49-F238E27FC236}">
                    <a16:creationId xmlns:a16="http://schemas.microsoft.com/office/drawing/2014/main" id="{7CBA6F18-98E5-3F0A-DE23-B34C26D52A71}"/>
                  </a:ext>
                </a:extLst>
              </p:cNvPr>
              <p:cNvSpPr txBox="1"/>
              <p:nvPr/>
            </p:nvSpPr>
            <p:spPr>
              <a:xfrm>
                <a:off x="4960004" y="2892756"/>
                <a:ext cx="1764298" cy="754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Subnet-Stretch</a:t>
                </a:r>
                <a:endParaRPr sz="1350" i="1" dirty="0">
                  <a:solidFill>
                    <a:schemeClr val="accent1"/>
                  </a:solidFill>
                </a:endParaRPr>
              </a:p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RT-2 (MAC</a:t>
                </a:r>
                <a:r>
                  <a:rPr lang="en-US" sz="1350" i="1" dirty="0"/>
                  <a:t>)</a:t>
                </a:r>
                <a:endParaRPr sz="1350" i="1" dirty="0"/>
              </a:p>
            </p:txBody>
          </p:sp>
          <p:sp>
            <p:nvSpPr>
              <p:cNvPr id="22" name="Google Shape;181;p7">
                <a:extLst>
                  <a:ext uri="{FF2B5EF4-FFF2-40B4-BE49-F238E27FC236}">
                    <a16:creationId xmlns:a16="http://schemas.microsoft.com/office/drawing/2014/main" id="{BCE145A5-FAF7-72EB-4A22-7967C5C2A240}"/>
                  </a:ext>
                </a:extLst>
              </p:cNvPr>
              <p:cNvSpPr/>
              <p:nvPr/>
            </p:nvSpPr>
            <p:spPr>
              <a:xfrm>
                <a:off x="6878436" y="3632284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4EA72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Google Shape;182;p7">
                <a:extLst>
                  <a:ext uri="{FF2B5EF4-FFF2-40B4-BE49-F238E27FC236}">
                    <a16:creationId xmlns:a16="http://schemas.microsoft.com/office/drawing/2014/main" id="{14BD1438-3570-384E-C0E3-9940B9333647}"/>
                  </a:ext>
                </a:extLst>
              </p:cNvPr>
              <p:cNvSpPr txBox="1"/>
              <p:nvPr/>
            </p:nvSpPr>
            <p:spPr>
              <a:xfrm>
                <a:off x="7072230" y="3789076"/>
                <a:ext cx="1166048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4EA72E"/>
                  </a:buClr>
                  <a:buSzPts val="800"/>
                </a:pPr>
                <a:r>
                  <a:rPr lang="en-US" sz="1350">
                    <a:solidFill>
                      <a:srgbClr val="4EA72E"/>
                    </a:solidFill>
                  </a:rPr>
                  <a:t>BD access</a:t>
                </a:r>
                <a:endParaRPr sz="1350"/>
              </a:p>
            </p:txBody>
          </p:sp>
          <p:sp>
            <p:nvSpPr>
              <p:cNvPr id="24" name="Google Shape;183;p7">
                <a:extLst>
                  <a:ext uri="{FF2B5EF4-FFF2-40B4-BE49-F238E27FC236}">
                    <a16:creationId xmlns:a16="http://schemas.microsoft.com/office/drawing/2014/main" id="{A519FF73-DE8B-5B48-67A8-6D0754F9BEBC}"/>
                  </a:ext>
                </a:extLst>
              </p:cNvPr>
              <p:cNvSpPr/>
              <p:nvPr/>
            </p:nvSpPr>
            <p:spPr>
              <a:xfrm>
                <a:off x="7230736" y="2975951"/>
                <a:ext cx="925634" cy="65633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E9713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E97132"/>
                  </a:buClr>
                  <a:buSzPts val="800"/>
                </a:pPr>
                <a:r>
                  <a:rPr lang="en-US" sz="1350">
                    <a:solidFill>
                      <a:srgbClr val="E97132"/>
                    </a:solidFill>
                  </a:rPr>
                  <a:t>L2SVI</a:t>
                </a:r>
                <a:endParaRPr sz="1350"/>
              </a:p>
              <a:p>
                <a:pPr algn="ctr">
                  <a:buClr>
                    <a:srgbClr val="E97132"/>
                  </a:buClr>
                  <a:buSzPts val="800"/>
                </a:pPr>
                <a:r>
                  <a:rPr lang="en-US" sz="1350">
                    <a:solidFill>
                      <a:srgbClr val="E97132"/>
                    </a:solidFill>
                  </a:rPr>
                  <a:t>(w/ IP)</a:t>
                </a:r>
                <a:endParaRPr sz="1350"/>
              </a:p>
            </p:txBody>
          </p:sp>
          <p:sp>
            <p:nvSpPr>
              <p:cNvPr id="25" name="Google Shape;184;p7">
                <a:extLst>
                  <a:ext uri="{FF2B5EF4-FFF2-40B4-BE49-F238E27FC236}">
                    <a16:creationId xmlns:a16="http://schemas.microsoft.com/office/drawing/2014/main" id="{9CF0E685-5C18-B4B8-613C-7A718D548787}"/>
                  </a:ext>
                </a:extLst>
              </p:cNvPr>
              <p:cNvSpPr/>
              <p:nvPr/>
            </p:nvSpPr>
            <p:spPr>
              <a:xfrm>
                <a:off x="6878436" y="2293035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Google Shape;185;p7">
                <a:extLst>
                  <a:ext uri="{FF2B5EF4-FFF2-40B4-BE49-F238E27FC236}">
                    <a16:creationId xmlns:a16="http://schemas.microsoft.com/office/drawing/2014/main" id="{02A6616D-D5D3-4AAA-1CBF-32C6E12F8980}"/>
                  </a:ext>
                </a:extLst>
              </p:cNvPr>
              <p:cNvSpPr txBox="1"/>
              <p:nvPr/>
            </p:nvSpPr>
            <p:spPr>
              <a:xfrm>
                <a:off x="7230736" y="2449826"/>
                <a:ext cx="814237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156082"/>
                  </a:buClr>
                  <a:buSzPts val="800"/>
                </a:pPr>
                <a:r>
                  <a:rPr lang="en-US" sz="1350" dirty="0">
                    <a:solidFill>
                      <a:srgbClr val="156082"/>
                    </a:solidFill>
                  </a:rPr>
                  <a:t>VRF</a:t>
                </a:r>
                <a:endParaRPr sz="1350" dirty="0"/>
              </a:p>
            </p:txBody>
          </p:sp>
          <p:sp>
            <p:nvSpPr>
              <p:cNvPr id="27" name="Google Shape;186;p7">
                <a:extLst>
                  <a:ext uri="{FF2B5EF4-FFF2-40B4-BE49-F238E27FC236}">
                    <a16:creationId xmlns:a16="http://schemas.microsoft.com/office/drawing/2014/main" id="{E79FC403-C16B-2628-2272-D3B0C6B17DCD}"/>
                  </a:ext>
                </a:extLst>
              </p:cNvPr>
              <p:cNvSpPr/>
              <p:nvPr/>
            </p:nvSpPr>
            <p:spPr>
              <a:xfrm>
                <a:off x="6878435" y="950202"/>
                <a:ext cx="1630235" cy="682916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Google Shape;187;p7">
                <a:extLst>
                  <a:ext uri="{FF2B5EF4-FFF2-40B4-BE49-F238E27FC236}">
                    <a16:creationId xmlns:a16="http://schemas.microsoft.com/office/drawing/2014/main" id="{33C6B112-3707-09DE-518C-2D06EF4946EE}"/>
                  </a:ext>
                </a:extLst>
              </p:cNvPr>
              <p:cNvSpPr/>
              <p:nvPr/>
            </p:nvSpPr>
            <p:spPr>
              <a:xfrm>
                <a:off x="7230736" y="1633118"/>
                <a:ext cx="925634" cy="656333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F9ED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156082"/>
                  </a:buClr>
                  <a:buSzPts val="800"/>
                </a:pPr>
                <a:r>
                  <a:rPr lang="en-US" sz="1350" dirty="0">
                    <a:solidFill>
                      <a:srgbClr val="156082"/>
                    </a:solidFill>
                  </a:rPr>
                  <a:t>L3SVI</a:t>
                </a:r>
                <a:endParaRPr sz="1350" dirty="0"/>
              </a:p>
              <a:p>
                <a:pPr algn="ctr">
                  <a:buClr>
                    <a:srgbClr val="156082"/>
                  </a:buClr>
                  <a:buSzPts val="800"/>
                </a:pPr>
                <a:r>
                  <a:rPr lang="en-US" sz="1350" dirty="0">
                    <a:solidFill>
                      <a:srgbClr val="156082"/>
                    </a:solidFill>
                  </a:rPr>
                  <a:t>(no IP)</a:t>
                </a:r>
                <a:endParaRPr sz="1350" dirty="0"/>
              </a:p>
            </p:txBody>
          </p:sp>
          <p:sp>
            <p:nvSpPr>
              <p:cNvPr id="29" name="Google Shape;188;p7">
                <a:extLst>
                  <a:ext uri="{FF2B5EF4-FFF2-40B4-BE49-F238E27FC236}">
                    <a16:creationId xmlns:a16="http://schemas.microsoft.com/office/drawing/2014/main" id="{1E1CC2B8-56D9-FE0C-370B-1847F0BFB020}"/>
                  </a:ext>
                </a:extLst>
              </p:cNvPr>
              <p:cNvSpPr txBox="1"/>
              <p:nvPr/>
            </p:nvSpPr>
            <p:spPr>
              <a:xfrm>
                <a:off x="7206848" y="1093306"/>
                <a:ext cx="955179" cy="431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>
                  <a:buClr>
                    <a:srgbClr val="156082"/>
                  </a:buClr>
                  <a:buSzPts val="800"/>
                </a:pPr>
                <a:r>
                  <a:rPr lang="en-US" sz="1350">
                    <a:solidFill>
                      <a:srgbClr val="156082"/>
                    </a:solidFill>
                  </a:rPr>
                  <a:t>BD core</a:t>
                </a:r>
                <a:endParaRPr sz="1350"/>
              </a:p>
            </p:txBody>
          </p:sp>
          <p:sp>
            <p:nvSpPr>
              <p:cNvPr id="30" name="Google Shape;189;p7">
                <a:extLst>
                  <a:ext uri="{FF2B5EF4-FFF2-40B4-BE49-F238E27FC236}">
                    <a16:creationId xmlns:a16="http://schemas.microsoft.com/office/drawing/2014/main" id="{17C5B07B-CB87-F46D-2F63-5831A7A0826B}"/>
                  </a:ext>
                </a:extLst>
              </p:cNvPr>
              <p:cNvSpPr/>
              <p:nvPr/>
            </p:nvSpPr>
            <p:spPr>
              <a:xfrm>
                <a:off x="5341748" y="6187391"/>
                <a:ext cx="1000813" cy="45817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r>
                  <a:rPr lang="en-US" sz="1350"/>
                  <a:t>Host</a:t>
                </a: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Google Shape;190;p7">
                <a:extLst>
                  <a:ext uri="{FF2B5EF4-FFF2-40B4-BE49-F238E27FC236}">
                    <a16:creationId xmlns:a16="http://schemas.microsoft.com/office/drawing/2014/main" id="{BB3F65E1-D680-45D7-05DC-BE04021620E3}"/>
                  </a:ext>
                </a:extLst>
              </p:cNvPr>
              <p:cNvSpPr/>
              <p:nvPr/>
            </p:nvSpPr>
            <p:spPr>
              <a:xfrm rot="5400000">
                <a:off x="3676979" y="4864856"/>
                <a:ext cx="1360990" cy="26168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4EA72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4EA72E"/>
                  </a:buClr>
                  <a:buSzPts val="800"/>
                </a:pPr>
                <a:r>
                  <a:rPr lang="en-US" sz="1350">
                    <a:solidFill>
                      <a:srgbClr val="4EA72E"/>
                    </a:solidFill>
                  </a:rPr>
                  <a:t>interface</a:t>
                </a:r>
                <a:endParaRPr sz="1350"/>
              </a:p>
            </p:txBody>
          </p:sp>
          <p:sp>
            <p:nvSpPr>
              <p:cNvPr id="32" name="Google Shape;191;p7">
                <a:extLst>
                  <a:ext uri="{FF2B5EF4-FFF2-40B4-BE49-F238E27FC236}">
                    <a16:creationId xmlns:a16="http://schemas.microsoft.com/office/drawing/2014/main" id="{0F77BF86-951F-5347-2674-D6447A129473}"/>
                  </a:ext>
                </a:extLst>
              </p:cNvPr>
              <p:cNvSpPr/>
              <p:nvPr/>
            </p:nvSpPr>
            <p:spPr>
              <a:xfrm rot="5400000">
                <a:off x="6591916" y="4864855"/>
                <a:ext cx="1360988" cy="26168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4EA72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Clr>
                    <a:srgbClr val="4EA72E"/>
                  </a:buClr>
                  <a:buSzPts val="800"/>
                </a:pPr>
                <a:r>
                  <a:rPr lang="en-US" sz="1350" dirty="0">
                    <a:solidFill>
                      <a:srgbClr val="4EA72E"/>
                    </a:solidFill>
                  </a:rPr>
                  <a:t>interface</a:t>
                </a:r>
                <a:endParaRPr sz="1350" dirty="0"/>
              </a:p>
            </p:txBody>
          </p:sp>
          <p:cxnSp>
            <p:nvCxnSpPr>
              <p:cNvPr id="33" name="Google Shape;192;p7">
                <a:extLst>
                  <a:ext uri="{FF2B5EF4-FFF2-40B4-BE49-F238E27FC236}">
                    <a16:creationId xmlns:a16="http://schemas.microsoft.com/office/drawing/2014/main" id="{55B9DD6B-AC98-BC2F-2142-439EB8AD6246}"/>
                  </a:ext>
                </a:extLst>
              </p:cNvPr>
              <p:cNvCxnSpPr>
                <a:cxnSpLocks/>
                <a:stCxn id="32" idx="3"/>
                <a:endCxn id="30" idx="0"/>
              </p:cNvCxnSpPr>
              <p:nvPr/>
            </p:nvCxnSpPr>
            <p:spPr>
              <a:xfrm flipH="1">
                <a:off x="5842154" y="5676189"/>
                <a:ext cx="1430256" cy="511202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5608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" name="Google Shape;193;p7">
                <a:extLst>
                  <a:ext uri="{FF2B5EF4-FFF2-40B4-BE49-F238E27FC236}">
                    <a16:creationId xmlns:a16="http://schemas.microsoft.com/office/drawing/2014/main" id="{E8E97CB5-7588-30F3-4F27-99B52E36C552}"/>
                  </a:ext>
                </a:extLst>
              </p:cNvPr>
              <p:cNvCxnSpPr>
                <a:cxnSpLocks/>
                <a:stCxn id="31" idx="3"/>
                <a:endCxn id="30" idx="0"/>
              </p:cNvCxnSpPr>
              <p:nvPr/>
            </p:nvCxnSpPr>
            <p:spPr>
              <a:xfrm>
                <a:off x="4357475" y="5676192"/>
                <a:ext cx="1484680" cy="51119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5608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35" name="Google Shape;194;p7">
                <a:extLst>
                  <a:ext uri="{FF2B5EF4-FFF2-40B4-BE49-F238E27FC236}">
                    <a16:creationId xmlns:a16="http://schemas.microsoft.com/office/drawing/2014/main" id="{19DD6D18-05FB-3D60-06BD-9F2598B15064}"/>
                  </a:ext>
                </a:extLst>
              </p:cNvPr>
              <p:cNvSpPr/>
              <p:nvPr/>
            </p:nvSpPr>
            <p:spPr>
              <a:xfrm>
                <a:off x="5341748" y="6012317"/>
                <a:ext cx="975910" cy="103856"/>
              </a:xfrm>
              <a:prstGeom prst="ellipse">
                <a:avLst/>
              </a:prstGeom>
              <a:noFill/>
              <a:ln w="19050" cap="flat" cmpd="sng">
                <a:solidFill>
                  <a:srgbClr val="08283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Google Shape;195;p7">
                <a:extLst>
                  <a:ext uri="{FF2B5EF4-FFF2-40B4-BE49-F238E27FC236}">
                    <a16:creationId xmlns:a16="http://schemas.microsoft.com/office/drawing/2014/main" id="{5FC319B0-3D0D-45C5-926F-6D7F511EED68}"/>
                  </a:ext>
                </a:extLst>
              </p:cNvPr>
              <p:cNvSpPr/>
              <p:nvPr/>
            </p:nvSpPr>
            <p:spPr>
              <a:xfrm>
                <a:off x="6696246" y="646045"/>
                <a:ext cx="1980616" cy="3945834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Google Shape;196;p7">
                <a:extLst>
                  <a:ext uri="{FF2B5EF4-FFF2-40B4-BE49-F238E27FC236}">
                    <a16:creationId xmlns:a16="http://schemas.microsoft.com/office/drawing/2014/main" id="{B7DDC66E-6AC9-D7D7-29E9-45BE222FDEA2}"/>
                  </a:ext>
                </a:extLst>
              </p:cNvPr>
              <p:cNvSpPr/>
              <p:nvPr/>
            </p:nvSpPr>
            <p:spPr>
              <a:xfrm>
                <a:off x="3044452" y="646045"/>
                <a:ext cx="1980600" cy="3945900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00000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Google Shape;197;p7">
                <a:extLst>
                  <a:ext uri="{FF2B5EF4-FFF2-40B4-BE49-F238E27FC236}">
                    <a16:creationId xmlns:a16="http://schemas.microsoft.com/office/drawing/2014/main" id="{6D8BB5A8-D52F-6F06-8569-8AF4C847E847}"/>
                  </a:ext>
                </a:extLst>
              </p:cNvPr>
              <p:cNvSpPr txBox="1"/>
              <p:nvPr/>
            </p:nvSpPr>
            <p:spPr>
              <a:xfrm>
                <a:off x="4642770" y="4792508"/>
                <a:ext cx="2215231" cy="10782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34275" rIns="68569" bIns="34275" anchor="t" anchorCtr="0">
                <a:spAutoFit/>
              </a:bodyPr>
              <a:lstStyle/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RT-1 (MW)</a:t>
                </a:r>
                <a:endParaRPr sz="1350" i="1" dirty="0">
                  <a:solidFill>
                    <a:schemeClr val="accent1"/>
                  </a:solidFill>
                </a:endParaRPr>
              </a:p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RT-4 (ES)</a:t>
                </a:r>
                <a:endParaRPr sz="1350" i="1" dirty="0">
                  <a:solidFill>
                    <a:schemeClr val="accent1"/>
                  </a:solidFill>
                </a:endParaRPr>
              </a:p>
              <a:p>
                <a:pPr algn="ctr">
                  <a:buSzPts val="800"/>
                </a:pPr>
                <a:r>
                  <a:rPr lang="en-US" sz="1350" i="1" dirty="0">
                    <a:solidFill>
                      <a:schemeClr val="accent1"/>
                    </a:solidFill>
                  </a:rPr>
                  <a:t>RT-2 (ARP/ND sync)</a:t>
                </a:r>
                <a:endParaRPr sz="1350" i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9" name="Google Shape;198;p7">
                <a:extLst>
                  <a:ext uri="{FF2B5EF4-FFF2-40B4-BE49-F238E27FC236}">
                    <a16:creationId xmlns:a16="http://schemas.microsoft.com/office/drawing/2014/main" id="{1D91408F-A4AF-ACA7-6F01-8912E246ADA6}"/>
                  </a:ext>
                </a:extLst>
              </p:cNvPr>
              <p:cNvSpPr/>
              <p:nvPr/>
            </p:nvSpPr>
            <p:spPr>
              <a:xfrm>
                <a:off x="4860235" y="4373217"/>
                <a:ext cx="1997765" cy="417484"/>
              </a:xfrm>
              <a:custGeom>
                <a:avLst/>
                <a:gdLst/>
                <a:ahLst/>
                <a:cxnLst/>
                <a:rect l="l" t="t" r="r" b="b"/>
                <a:pathLst>
                  <a:path w="1997765" h="417484" extrusionOk="0">
                    <a:moveTo>
                      <a:pt x="0" y="19879"/>
                    </a:moveTo>
                    <a:cubicBezTo>
                      <a:pt x="290719" y="220318"/>
                      <a:pt x="581439" y="420757"/>
                      <a:pt x="914400" y="417444"/>
                    </a:cubicBezTo>
                    <a:cubicBezTo>
                      <a:pt x="1247361" y="414131"/>
                      <a:pt x="1622563" y="207065"/>
                      <a:pt x="1997765" y="0"/>
                    </a:cubicBezTo>
                  </a:path>
                </a:pathLst>
              </a:custGeom>
              <a:noFill/>
              <a:ln w="1905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buSzPts val="800"/>
                </a:pPr>
                <a:endParaRPr sz="135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" name="Google Shape;199;p7">
              <a:extLst>
                <a:ext uri="{FF2B5EF4-FFF2-40B4-BE49-F238E27FC236}">
                  <a16:creationId xmlns:a16="http://schemas.microsoft.com/office/drawing/2014/main" id="{AAE696B2-E90C-5D2B-55DA-40BE64DC441B}"/>
                </a:ext>
              </a:extLst>
            </p:cNvPr>
            <p:cNvSpPr txBox="1"/>
            <p:nvPr/>
          </p:nvSpPr>
          <p:spPr>
            <a:xfrm>
              <a:off x="3667904" y="1690688"/>
              <a:ext cx="446014" cy="273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800"/>
              </a:pPr>
              <a:r>
                <a:rPr lang="en-US" sz="1350" dirty="0"/>
                <a:t>TOR</a:t>
              </a:r>
              <a:endParaRPr sz="1350" dirty="0"/>
            </a:p>
          </p:txBody>
        </p:sp>
        <p:sp>
          <p:nvSpPr>
            <p:cNvPr id="7" name="Google Shape;200;p7">
              <a:extLst>
                <a:ext uri="{FF2B5EF4-FFF2-40B4-BE49-F238E27FC236}">
                  <a16:creationId xmlns:a16="http://schemas.microsoft.com/office/drawing/2014/main" id="{5C7B49F8-0C0F-F8B3-CDEC-C6C0EAD71FDF}"/>
                </a:ext>
              </a:extLst>
            </p:cNvPr>
            <p:cNvSpPr txBox="1"/>
            <p:nvPr/>
          </p:nvSpPr>
          <p:spPr>
            <a:xfrm>
              <a:off x="5768020" y="1695705"/>
              <a:ext cx="446014" cy="273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/>
            <a:p>
              <a:pPr algn="ctr">
                <a:buSzPts val="800"/>
              </a:pPr>
              <a:r>
                <a:rPr lang="en-US" sz="1350" dirty="0"/>
                <a:t>TOR</a:t>
              </a:r>
              <a:endParaRPr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7970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245125" y="1870475"/>
            <a:ext cx="671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Side-meeting</a:t>
            </a:r>
            <a:br>
              <a:rPr lang="en-CA" dirty="0"/>
            </a:br>
            <a:r>
              <a:rPr lang="en-CA" dirty="0"/>
              <a:t>IETF-124 </a:t>
            </a:r>
            <a:br>
              <a:rPr lang="en-CA" dirty="0"/>
            </a:br>
            <a:br>
              <a:rPr lang="en-CA" dirty="0"/>
            </a:br>
            <a:r>
              <a:rPr lang="en-CA" sz="2700" dirty="0"/>
              <a:t>November 05</a:t>
            </a:r>
            <a:r>
              <a:rPr lang="en-CA" sz="2700" baseline="30000" dirty="0"/>
              <a:t>th</a:t>
            </a:r>
            <a:r>
              <a:rPr lang="en-CA" sz="2700" dirty="0"/>
              <a:t>, 2024</a:t>
            </a:r>
            <a:endParaRPr sz="2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F9D2-3511-B27D-6747-9F3C0525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VxLAN</a:t>
            </a:r>
            <a:r>
              <a:rPr lang="en-US" dirty="0"/>
              <a:t> MH Content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D36D9B3-727A-09F9-9B07-BA377E1BEA4D}"/>
              </a:ext>
            </a:extLst>
          </p:cNvPr>
          <p:cNvSpPr txBox="1">
            <a:spLocks/>
          </p:cNvSpPr>
          <p:nvPr/>
        </p:nvSpPr>
        <p:spPr>
          <a:xfrm>
            <a:off x="628649" y="1517248"/>
            <a:ext cx="3886200" cy="326350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VXLAN encapsulation</a:t>
            </a:r>
          </a:p>
          <a:p>
            <a:r>
              <a:rPr lang="en-US" sz="1350" dirty="0"/>
              <a:t>VXLAN decapsulation</a:t>
            </a:r>
          </a:p>
          <a:p>
            <a:r>
              <a:rPr lang="en-US" sz="1350" dirty="0"/>
              <a:t>IPv6 and IPv4 VTEP support</a:t>
            </a:r>
          </a:p>
          <a:p>
            <a:r>
              <a:rPr lang="en-US" sz="1350" dirty="0"/>
              <a:t>Symmetric IRB (L3VNI)</a:t>
            </a:r>
          </a:p>
          <a:p>
            <a:r>
              <a:rPr lang="en-US" sz="1350" dirty="0"/>
              <a:t>Tunnel Bridge Ports (L2VNI)</a:t>
            </a:r>
          </a:p>
          <a:p>
            <a:pPr lvl="1"/>
            <a:r>
              <a:rPr lang="en-US" sz="1350" dirty="0"/>
              <a:t>Static MAC</a:t>
            </a:r>
          </a:p>
          <a:p>
            <a:pPr lvl="1"/>
            <a:r>
              <a:rPr lang="en-US" sz="1350" dirty="0"/>
              <a:t>BUM traffic</a:t>
            </a:r>
          </a:p>
          <a:p>
            <a:r>
              <a:rPr lang="en-US" sz="1350" dirty="0"/>
              <a:t>Multiple tunnel maps</a:t>
            </a:r>
          </a:p>
          <a:p>
            <a:pPr lvl="1"/>
            <a:r>
              <a:rPr lang="en-US" sz="1350" dirty="0"/>
              <a:t>VRF </a:t>
            </a:r>
            <a:r>
              <a:rPr lang="en-US" sz="1350" dirty="0">
                <a:sym typeface="Wingdings" panose="05000000000000000000" pitchFamily="2" charset="2"/>
              </a:rPr>
              <a:t>per VNI  (L3VNI)</a:t>
            </a:r>
          </a:p>
          <a:p>
            <a:pPr lvl="1"/>
            <a:r>
              <a:rPr lang="en-US" sz="1350" dirty="0">
                <a:sym typeface="Wingdings" panose="05000000000000000000" pitchFamily="2" charset="2"/>
              </a:rPr>
              <a:t>VLAN per VNI (L2VNI)</a:t>
            </a:r>
          </a:p>
          <a:p>
            <a:r>
              <a:rPr lang="en-US" sz="1350" dirty="0">
                <a:sym typeface="Wingdings" panose="05000000000000000000" pitchFamily="2" charset="2"/>
              </a:rPr>
              <a:t>MAC Mobility</a:t>
            </a:r>
          </a:p>
          <a:p>
            <a:r>
              <a:rPr lang="en-US" sz="1350" dirty="0">
                <a:sym typeface="Wingdings" panose="05000000000000000000" pitchFamily="2" charset="2"/>
              </a:rPr>
              <a:t>IP Mobility</a:t>
            </a:r>
          </a:p>
          <a:p>
            <a:r>
              <a:rPr lang="en-US" sz="1350" dirty="0">
                <a:sym typeface="Wingdings" panose="05000000000000000000" pitchFamily="2" charset="2"/>
              </a:rPr>
              <a:t>Static Anycast Gateway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3AB6A05-045F-9707-51B7-D97D7ABA0002}"/>
              </a:ext>
            </a:extLst>
          </p:cNvPr>
          <p:cNvSpPr txBox="1">
            <a:spLocks/>
          </p:cNvSpPr>
          <p:nvPr/>
        </p:nvSpPr>
        <p:spPr>
          <a:xfrm>
            <a:off x="4327073" y="1517248"/>
            <a:ext cx="4188278" cy="3263504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zh-CN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all-active redundancy mode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following features on EVPN MH: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BUM traffic handling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Symmetric IRB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Static Anycast Gateway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BGP over EVPN Multihomed Ethernet-Segment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 and IP mobility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for Ethernet Segment IDs types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System-MAC based</a:t>
            </a:r>
          </a:p>
          <a:p>
            <a:pPr lvl="2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 Configured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Duplicate-Address-Detection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B42109-76C2-6B48-1549-3A420A169896}"/>
              </a:ext>
            </a:extLst>
          </p:cNvPr>
          <p:cNvSpPr txBox="1">
            <a:spLocks/>
          </p:cNvSpPr>
          <p:nvPr/>
        </p:nvSpPr>
        <p:spPr>
          <a:xfrm>
            <a:off x="931033" y="765600"/>
            <a:ext cx="1833799" cy="54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0058C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Single-Homed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35C4D4-471A-2B69-F04B-BD65AEFF1C10}"/>
              </a:ext>
            </a:extLst>
          </p:cNvPr>
          <p:cNvSpPr txBox="1">
            <a:spLocks/>
          </p:cNvSpPr>
          <p:nvPr/>
        </p:nvSpPr>
        <p:spPr>
          <a:xfrm>
            <a:off x="5298731" y="765600"/>
            <a:ext cx="1781316" cy="551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Font typeface="Montserrat SemiBold"/>
              <a:buNone/>
              <a:defRPr sz="4400" b="0" i="0" u="none" strike="noStrike" cap="none">
                <a:solidFill>
                  <a:srgbClr val="0058CD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Multi-Homed</a:t>
            </a:r>
          </a:p>
        </p:txBody>
      </p:sp>
    </p:spTree>
    <p:extLst>
      <p:ext uri="{BB962C8B-B14F-4D97-AF65-F5344CB8AC3E}">
        <p14:creationId xmlns:p14="http://schemas.microsoft.com/office/powerpoint/2010/main" val="195215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B304C-70D7-3AFF-98F3-D48932C2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Routing Switching</a:t>
            </a:r>
          </a:p>
        </p:txBody>
      </p:sp>
      <p:pic>
        <p:nvPicPr>
          <p:cNvPr id="5" name="Picture 4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EBF172C6-4306-3D29-D5A4-A29CB8AE7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5" y="994199"/>
            <a:ext cx="7870668" cy="334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34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2D3A-22E3-9782-65BC-6B762F10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Phoenix Wing Initiative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32ECD2-DCBC-E6F5-4548-73135D26B2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34008" y="929450"/>
            <a:ext cx="5441672" cy="34770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836FD4-DEB8-4A35-9656-CCAFCAE359E7}"/>
              </a:ext>
            </a:extLst>
          </p:cNvPr>
          <p:cNvSpPr txBox="1">
            <a:spLocks/>
          </p:cNvSpPr>
          <p:nvPr/>
        </p:nvSpPr>
        <p:spPr>
          <a:xfrm>
            <a:off x="5441673" y="1598625"/>
            <a:ext cx="3568321" cy="261542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Short Term Goals:</a:t>
            </a:r>
          </a:p>
          <a:p>
            <a:pPr lvl="1"/>
            <a:r>
              <a:rPr lang="en-US" sz="105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Verify the deployment readiness of SRv6 solutions via using the </a:t>
            </a:r>
            <a:r>
              <a:rPr lang="en-US" sz="105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SONiC</a:t>
            </a:r>
            <a:r>
              <a:rPr lang="en-US" sz="105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202411 release on participated hardware devices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Long term goals: </a:t>
            </a:r>
          </a:p>
          <a:p>
            <a:pPr lvl="1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Promote more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SONiC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based SRv6 deployments, </a:t>
            </a:r>
            <a:r>
              <a:rPr lang="en-US" sz="105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complete the testing tool set for the SRv6 solutions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Add SRv6 into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SONiC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interop lab.</a:t>
            </a:r>
          </a:p>
          <a:p>
            <a:pPr lvl="2"/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Provide </a:t>
            </a:r>
            <a:r>
              <a:rPr lang="en-US" sz="900" dirty="0" err="1">
                <a:latin typeface="Calibri" panose="020F0502020204030204" pitchFamily="34" charset="0"/>
                <a:cs typeface="Calibri" panose="020F0502020204030204" pitchFamily="34" charset="0"/>
              </a:rPr>
              <a:t>SONiC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SRv6 standardized test cases, set expected test results for SRv6 solutions.</a:t>
            </a:r>
          </a:p>
          <a:p>
            <a:pPr lvl="2"/>
            <a:r>
              <a:rPr lang="en-US" sz="9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Offer </a:t>
            </a:r>
            <a:r>
              <a:rPr lang="en-US" sz="900" dirty="0" err="1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verfied</a:t>
            </a:r>
            <a:r>
              <a:rPr lang="en-US" sz="900" dirty="0">
                <a:solidFill>
                  <a:srgbClr val="0D0D0D"/>
                </a:solidFill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SRv6 solution deployment scenario cases.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lvl="1" indent="0">
              <a:buNone/>
            </a:pP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86548F-6D4E-A363-A450-F9F92B68E8A4}"/>
              </a:ext>
            </a:extLst>
          </p:cNvPr>
          <p:cNvSpPr txBox="1">
            <a:spLocks/>
          </p:cNvSpPr>
          <p:nvPr/>
        </p:nvSpPr>
        <p:spPr>
          <a:xfrm>
            <a:off x="1093974" y="4497753"/>
            <a:ext cx="3782152" cy="61872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Launched on 05/25/2024 in Beijing, China 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1" indent="0">
              <a:buNone/>
            </a:pP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334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C47F-AC2D-EF19-D41C-3AE4B0BD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Download Optimization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A477A7-E973-B28A-35BF-3FFEB2ED40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061309"/>
              </p:ext>
            </p:extLst>
          </p:nvPr>
        </p:nvGraphicFramePr>
        <p:xfrm>
          <a:off x="399237" y="1264051"/>
          <a:ext cx="6696757" cy="296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2386">
                  <a:extLst>
                    <a:ext uri="{9D8B030D-6E8A-4147-A177-3AD203B41FA5}">
                      <a16:colId xmlns:a16="http://schemas.microsoft.com/office/drawing/2014/main" val="3562679752"/>
                    </a:ext>
                  </a:extLst>
                </a:gridCol>
                <a:gridCol w="370477">
                  <a:extLst>
                    <a:ext uri="{9D8B030D-6E8A-4147-A177-3AD203B41FA5}">
                      <a16:colId xmlns:a16="http://schemas.microsoft.com/office/drawing/2014/main" val="3030829160"/>
                    </a:ext>
                  </a:extLst>
                </a:gridCol>
                <a:gridCol w="452492">
                  <a:extLst>
                    <a:ext uri="{9D8B030D-6E8A-4147-A177-3AD203B41FA5}">
                      <a16:colId xmlns:a16="http://schemas.microsoft.com/office/drawing/2014/main" val="359279446"/>
                    </a:ext>
                  </a:extLst>
                </a:gridCol>
                <a:gridCol w="305883">
                  <a:extLst>
                    <a:ext uri="{9D8B030D-6E8A-4147-A177-3AD203B41FA5}">
                      <a16:colId xmlns:a16="http://schemas.microsoft.com/office/drawing/2014/main" val="3182873500"/>
                    </a:ext>
                  </a:extLst>
                </a:gridCol>
                <a:gridCol w="301043">
                  <a:extLst>
                    <a:ext uri="{9D8B030D-6E8A-4147-A177-3AD203B41FA5}">
                      <a16:colId xmlns:a16="http://schemas.microsoft.com/office/drawing/2014/main" val="3812581746"/>
                    </a:ext>
                  </a:extLst>
                </a:gridCol>
                <a:gridCol w="313150">
                  <a:extLst>
                    <a:ext uri="{9D8B030D-6E8A-4147-A177-3AD203B41FA5}">
                      <a16:colId xmlns:a16="http://schemas.microsoft.com/office/drawing/2014/main" val="526310274"/>
                    </a:ext>
                  </a:extLst>
                </a:gridCol>
                <a:gridCol w="350729">
                  <a:extLst>
                    <a:ext uri="{9D8B030D-6E8A-4147-A177-3AD203B41FA5}">
                      <a16:colId xmlns:a16="http://schemas.microsoft.com/office/drawing/2014/main" val="4078849413"/>
                    </a:ext>
                  </a:extLst>
                </a:gridCol>
                <a:gridCol w="373741">
                  <a:extLst>
                    <a:ext uri="{9D8B030D-6E8A-4147-A177-3AD203B41FA5}">
                      <a16:colId xmlns:a16="http://schemas.microsoft.com/office/drawing/2014/main" val="3957445607"/>
                    </a:ext>
                  </a:extLst>
                </a:gridCol>
                <a:gridCol w="402081">
                  <a:extLst>
                    <a:ext uri="{9D8B030D-6E8A-4147-A177-3AD203B41FA5}">
                      <a16:colId xmlns:a16="http://schemas.microsoft.com/office/drawing/2014/main" val="273959246"/>
                    </a:ext>
                  </a:extLst>
                </a:gridCol>
                <a:gridCol w="366251">
                  <a:extLst>
                    <a:ext uri="{9D8B030D-6E8A-4147-A177-3AD203B41FA5}">
                      <a16:colId xmlns:a16="http://schemas.microsoft.com/office/drawing/2014/main" val="13926068"/>
                    </a:ext>
                  </a:extLst>
                </a:gridCol>
                <a:gridCol w="348524">
                  <a:extLst>
                    <a:ext uri="{9D8B030D-6E8A-4147-A177-3AD203B41FA5}">
                      <a16:colId xmlns:a16="http://schemas.microsoft.com/office/drawing/2014/main" val="2072589231"/>
                    </a:ext>
                  </a:extLst>
                </a:gridCol>
              </a:tblGrid>
              <a:tr h="298241">
                <a:tc gridSpan="11"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61038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/>
                        <a:t>Async mode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53888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8408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Batch / bulk sizes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692325"/>
                  </a:ext>
                </a:extLst>
              </a:tr>
              <a:tr h="250537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APPL_STATE_DB population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337305"/>
                  </a:ext>
                </a:extLst>
              </a:tr>
              <a:tr h="246641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Ring buffer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09226"/>
                  </a:ext>
                </a:extLst>
              </a:tr>
              <a:tr h="246641">
                <a:tc>
                  <a:txBody>
                    <a:bodyPr/>
                    <a:lstStyle/>
                    <a:p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Zmq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ConsumerStateTable</a:t>
                      </a:r>
                      <a:endParaRPr 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94468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logs 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3562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nexthop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groups  (even for single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nbr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06437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Sort SAI route bulk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57983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Bypass </a:t>
                      </a:r>
                      <a:r>
                        <a:rPr lang="en-US" sz="9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saimeta</a:t>
                      </a:r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::Meta for bulk operations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0441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r>
                        <a:rPr lang="en-US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APPL_DB and APPL_ASIC_DB populations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On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37476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9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 speed (1K routes /sec )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/>
                        <a:t>2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/>
                        <a:t>4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2.9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3.6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12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13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/>
                        <a:t>14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700" b="1" dirty="0"/>
                        <a:t>18.5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/>
                        <a:t>20.6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 dirty="0"/>
                        <a:t>21</a:t>
                      </a:r>
                    </a:p>
                  </a:txBody>
                  <a:tcPr marL="68580" marR="68580" marT="34290" marB="3429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24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666F0E-12AC-74E8-E5A3-4C79B8F82EFE}"/>
              </a:ext>
            </a:extLst>
          </p:cNvPr>
          <p:cNvSpPr txBox="1"/>
          <p:nvPr/>
        </p:nvSpPr>
        <p:spPr>
          <a:xfrm>
            <a:off x="399237" y="765600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2nd wave: analysis and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B183-7E90-95A0-73AF-BB1642D9BD7E}"/>
              </a:ext>
            </a:extLst>
          </p:cNvPr>
          <p:cNvSpPr txBox="1"/>
          <p:nvPr/>
        </p:nvSpPr>
        <p:spPr>
          <a:xfrm>
            <a:off x="399237" y="4463668"/>
            <a:ext cx="3188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2K routes/sec to 21K routes/sec</a:t>
            </a:r>
          </a:p>
        </p:txBody>
      </p:sp>
    </p:spTree>
    <p:extLst>
      <p:ext uri="{BB962C8B-B14F-4D97-AF65-F5344CB8AC3E}">
        <p14:creationId xmlns:p14="http://schemas.microsoft.com/office/powerpoint/2010/main" val="3761616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167A4-125A-9353-BC24-FBBCB32E6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291B-64AA-0BB0-5595-6EAAFC6E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5" y="-76200"/>
            <a:ext cx="6847587" cy="848711"/>
          </a:xfrm>
        </p:spPr>
        <p:txBody>
          <a:bodyPr/>
          <a:lstStyle/>
          <a:p>
            <a:r>
              <a:rPr lang="en-US" dirty="0"/>
              <a:t>Concerns from FRR 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E81E4-E6B0-4240-0C7C-CA9078650EF7}"/>
              </a:ext>
            </a:extLst>
          </p:cNvPr>
          <p:cNvSpPr txBox="1"/>
          <p:nvPr/>
        </p:nvSpPr>
        <p:spPr>
          <a:xfrm>
            <a:off x="302076" y="772511"/>
            <a:ext cx="5683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Three problems to be solved in Phoenix Wing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050" dirty="0"/>
              <a:t>Better Convergence via using </a:t>
            </a:r>
            <a:r>
              <a:rPr lang="en-CA" sz="1050" dirty="0" err="1"/>
              <a:t>Nexthop</a:t>
            </a:r>
            <a:r>
              <a:rPr lang="en-CA" sz="1050" dirty="0"/>
              <a:t> Group ID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050" dirty="0"/>
              <a:t>Prefix Independent Convergence (PIC)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050" dirty="0"/>
              <a:t>SRv6 VPN’s </a:t>
            </a:r>
            <a:r>
              <a:rPr lang="en-CA" sz="1050" dirty="0" err="1"/>
              <a:t>SONiC</a:t>
            </a:r>
            <a:r>
              <a:rPr lang="en-CA" sz="1050" dirty="0"/>
              <a:t> chain is different from Linux Kernel Chain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EDC31-87E0-68B6-C328-E2AB258B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75" y="1931842"/>
            <a:ext cx="5683115" cy="222830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802EBE-6CCC-131E-0D5E-98D564CA4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147" y="2626024"/>
            <a:ext cx="5767960" cy="222830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A3749-48D9-E229-11A0-37C56867658B}"/>
              </a:ext>
            </a:extLst>
          </p:cNvPr>
          <p:cNvSpPr txBox="1"/>
          <p:nvPr/>
        </p:nvSpPr>
        <p:spPr>
          <a:xfrm>
            <a:off x="6161149" y="920605"/>
            <a:ext cx="28859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FRR team’s concern: </a:t>
            </a:r>
          </a:p>
          <a:p>
            <a:r>
              <a:rPr lang="en-US" sz="105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Zebra’s complexity is growing unmanageable.</a:t>
            </a:r>
          </a:p>
          <a:p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Recommendation: </a:t>
            </a:r>
          </a:p>
          <a:p>
            <a:r>
              <a:rPr lang="en-US" sz="105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Simplify via 'Divide and Conquer’, a.k.a. RIB/FIB separation.</a:t>
            </a:r>
          </a:p>
        </p:txBody>
      </p:sp>
    </p:spTree>
    <p:extLst>
      <p:ext uri="{BB962C8B-B14F-4D97-AF65-F5344CB8AC3E}">
        <p14:creationId xmlns:p14="http://schemas.microsoft.com/office/powerpoint/2010/main" val="3804390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AC411-A6F5-B147-607E-C012CD554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D6B84B-66DE-F7C2-878B-54C7B722C801}"/>
              </a:ext>
            </a:extLst>
          </p:cNvPr>
          <p:cNvSpPr/>
          <p:nvPr/>
        </p:nvSpPr>
        <p:spPr>
          <a:xfrm>
            <a:off x="459878" y="1211023"/>
            <a:ext cx="3753993" cy="35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Update topology database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A0E431-234F-9BD8-F520-626643325EC0}"/>
              </a:ext>
            </a:extLst>
          </p:cNvPr>
          <p:cNvSpPr/>
          <p:nvPr/>
        </p:nvSpPr>
        <p:spPr>
          <a:xfrm>
            <a:off x="467192" y="1851411"/>
            <a:ext cx="3753993" cy="372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Compute optimal path 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7FF9300-B2E0-306B-E468-13AAF85E2198}"/>
              </a:ext>
            </a:extLst>
          </p:cNvPr>
          <p:cNvSpPr/>
          <p:nvPr/>
        </p:nvSpPr>
        <p:spPr>
          <a:xfrm>
            <a:off x="459878" y="2507093"/>
            <a:ext cx="3740632" cy="409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Converting RIB to FIB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89DC4B-0EFB-DFEB-C729-521F70D549E0}"/>
              </a:ext>
            </a:extLst>
          </p:cNvPr>
          <p:cNvSpPr/>
          <p:nvPr/>
        </p:nvSpPr>
        <p:spPr>
          <a:xfrm>
            <a:off x="473239" y="4589646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Forwarding chain with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B42BB-56A9-2D2A-4916-7DF7E50A6AEC}"/>
              </a:ext>
            </a:extLst>
          </p:cNvPr>
          <p:cNvSpPr txBox="1"/>
          <p:nvPr/>
        </p:nvSpPr>
        <p:spPr>
          <a:xfrm>
            <a:off x="4301156" y="1220367"/>
            <a:ext cx="80342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BGP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RIB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PI FIB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PD FIB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HAL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1500" dirty="0"/>
              <a:t>HW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5F69C-810D-2477-8982-B73E56125E61}"/>
              </a:ext>
            </a:extLst>
          </p:cNvPr>
          <p:cNvSpPr/>
          <p:nvPr/>
        </p:nvSpPr>
        <p:spPr>
          <a:xfrm>
            <a:off x="473239" y="3896167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Hardware Abstraction Layer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6685F78-8098-B060-8F66-4DDD73128AFF}"/>
              </a:ext>
            </a:extLst>
          </p:cNvPr>
          <p:cNvSpPr/>
          <p:nvPr/>
        </p:nvSpPr>
        <p:spPr>
          <a:xfrm>
            <a:off x="473239" y="3202689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Download to HW FIB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B925B-9204-3D43-5926-138D83341372}"/>
              </a:ext>
            </a:extLst>
          </p:cNvPr>
          <p:cNvSpPr txBox="1"/>
          <p:nvPr/>
        </p:nvSpPr>
        <p:spPr>
          <a:xfrm>
            <a:off x="1554538" y="896951"/>
            <a:ext cx="1061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Common NOS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BB7D48-A069-5F67-723F-68D435CAA7B9}"/>
              </a:ext>
            </a:extLst>
          </p:cNvPr>
          <p:cNvSpPr txBox="1"/>
          <p:nvPr/>
        </p:nvSpPr>
        <p:spPr>
          <a:xfrm>
            <a:off x="6700159" y="896951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SONiC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3D39E7D-56FF-8849-A134-6FB45B08986B}"/>
              </a:ext>
            </a:extLst>
          </p:cNvPr>
          <p:cNvSpPr/>
          <p:nvPr/>
        </p:nvSpPr>
        <p:spPr>
          <a:xfrm>
            <a:off x="5184551" y="1194421"/>
            <a:ext cx="3753993" cy="3568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 err="1"/>
              <a:t>FRRouting</a:t>
            </a:r>
            <a:r>
              <a:rPr lang="en-GB" sz="1050" dirty="0"/>
              <a:t> BGP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106CF2-8281-4B16-B345-5C4CB95AEB69}"/>
              </a:ext>
            </a:extLst>
          </p:cNvPr>
          <p:cNvSpPr/>
          <p:nvPr/>
        </p:nvSpPr>
        <p:spPr>
          <a:xfrm>
            <a:off x="5191865" y="1834809"/>
            <a:ext cx="3753993" cy="372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 err="1"/>
              <a:t>FRRouting</a:t>
            </a:r>
            <a:r>
              <a:rPr lang="en-GB" sz="1050" dirty="0"/>
              <a:t> Zebra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CB9D23-4CED-FFA4-1869-62F4FF03B431}"/>
              </a:ext>
            </a:extLst>
          </p:cNvPr>
          <p:cNvSpPr/>
          <p:nvPr/>
        </p:nvSpPr>
        <p:spPr>
          <a:xfrm>
            <a:off x="5184552" y="2490491"/>
            <a:ext cx="3740632" cy="4098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???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04A56A-0D33-1AF7-49F5-A28F2D3F96FD}"/>
              </a:ext>
            </a:extLst>
          </p:cNvPr>
          <p:cNvSpPr/>
          <p:nvPr/>
        </p:nvSpPr>
        <p:spPr>
          <a:xfrm>
            <a:off x="5197913" y="4573044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SONiC SDK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0CEB4E-FAE7-5806-4BC1-AAFE0FCE316C}"/>
              </a:ext>
            </a:extLst>
          </p:cNvPr>
          <p:cNvSpPr/>
          <p:nvPr/>
        </p:nvSpPr>
        <p:spPr>
          <a:xfrm>
            <a:off x="5197913" y="3879565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SONiC SAI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283137-E341-76C5-7136-5F10B103CCDF}"/>
              </a:ext>
            </a:extLst>
          </p:cNvPr>
          <p:cNvSpPr/>
          <p:nvPr/>
        </p:nvSpPr>
        <p:spPr>
          <a:xfrm>
            <a:off x="5197913" y="3186087"/>
            <a:ext cx="3747946" cy="4098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5" tIns="45722" rIns="91445" bIns="45722" rtlCol="0" anchor="ctr"/>
          <a:lstStyle/>
          <a:p>
            <a:pPr algn="ctr"/>
            <a:r>
              <a:rPr lang="en-GB" sz="1050" dirty="0"/>
              <a:t>SONiC </a:t>
            </a:r>
            <a:r>
              <a:rPr lang="en-GB" sz="1050" dirty="0" err="1"/>
              <a:t>Orchagent</a:t>
            </a:r>
            <a:endParaRPr lang="en-GB" sz="105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AE7B9A3-C830-229B-A0C8-67FF1DEC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4" y="-76200"/>
            <a:ext cx="5621429" cy="841800"/>
          </a:xfrm>
        </p:spPr>
        <p:txBody>
          <a:bodyPr/>
          <a:lstStyle/>
          <a:p>
            <a:r>
              <a:rPr lang="en-US" dirty="0"/>
              <a:t>Routing Stack Building Blocks </a:t>
            </a:r>
          </a:p>
        </p:txBody>
      </p:sp>
    </p:spTree>
    <p:extLst>
      <p:ext uri="{BB962C8B-B14F-4D97-AF65-F5344CB8AC3E}">
        <p14:creationId xmlns:p14="http://schemas.microsoft.com/office/powerpoint/2010/main" val="390474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30E1-D10B-BE83-2652-5203C47F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View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9231FF1-DA00-0376-7E3B-6F38C6B56ECC}"/>
              </a:ext>
            </a:extLst>
          </p:cNvPr>
          <p:cNvGrpSpPr/>
          <p:nvPr/>
        </p:nvGrpSpPr>
        <p:grpSpPr>
          <a:xfrm>
            <a:off x="1210610" y="962548"/>
            <a:ext cx="6888331" cy="3923156"/>
            <a:chOff x="1621302" y="1311533"/>
            <a:chExt cx="9184441" cy="523087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CA97F2-E240-1130-734B-82E17060D9EE}"/>
                </a:ext>
              </a:extLst>
            </p:cNvPr>
            <p:cNvGrpSpPr/>
            <p:nvPr/>
          </p:nvGrpSpPr>
          <p:grpSpPr>
            <a:xfrm>
              <a:off x="1621302" y="1311533"/>
              <a:ext cx="8714350" cy="5230875"/>
              <a:chOff x="1055076" y="1410006"/>
              <a:chExt cx="8714350" cy="523087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DF9E4B-49E8-8228-9651-9A0EE2034B7A}"/>
                  </a:ext>
                </a:extLst>
              </p:cNvPr>
              <p:cNvSpPr/>
              <p:nvPr/>
            </p:nvSpPr>
            <p:spPr>
              <a:xfrm>
                <a:off x="1055076" y="1410006"/>
                <a:ext cx="1913206" cy="1026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zebra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E279D34-0730-4CE4-611B-F516E0BA665F}"/>
                  </a:ext>
                </a:extLst>
              </p:cNvPr>
              <p:cNvSpPr/>
              <p:nvPr/>
            </p:nvSpPr>
            <p:spPr>
              <a:xfrm>
                <a:off x="1055077" y="3303564"/>
                <a:ext cx="1913206" cy="102694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fpmsyncd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Can 5">
                <a:extLst>
                  <a:ext uri="{FF2B5EF4-FFF2-40B4-BE49-F238E27FC236}">
                    <a16:creationId xmlns:a16="http://schemas.microsoft.com/office/drawing/2014/main" id="{1A33A0BA-05F4-2D5E-427B-CA2EAE0F655E}"/>
                  </a:ext>
                </a:extLst>
              </p:cNvPr>
              <p:cNvSpPr/>
              <p:nvPr/>
            </p:nvSpPr>
            <p:spPr>
              <a:xfrm>
                <a:off x="1427869" y="4582551"/>
                <a:ext cx="1167619" cy="661181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APPDB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69080D-DAC4-E1CF-94D9-F7914B8084C6}"/>
                  </a:ext>
                </a:extLst>
              </p:cNvPr>
              <p:cNvSpPr/>
              <p:nvPr/>
            </p:nvSpPr>
            <p:spPr>
              <a:xfrm>
                <a:off x="1055076" y="5495779"/>
                <a:ext cx="1913206" cy="1026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/>
                  <a:t>orchagent</a:t>
                </a:r>
                <a:endParaRPr lang="en-US" sz="105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098BD3-6AAD-647E-03EE-1C34BAA1DEEF}"/>
                  </a:ext>
                </a:extLst>
              </p:cNvPr>
              <p:cNvSpPr/>
              <p:nvPr/>
            </p:nvSpPr>
            <p:spPr>
              <a:xfrm>
                <a:off x="1055076" y="2459504"/>
                <a:ext cx="1913206" cy="3666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dplane_fpm_sonic.so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D91AAB99-AE3A-CD11-905B-FEFACE9ABFC5}"/>
                  </a:ext>
                </a:extLst>
              </p:cNvPr>
              <p:cNvCxnSpPr>
                <a:stCxn id="5" idx="2"/>
                <a:endCxn id="6" idx="0"/>
              </p:cNvCxnSpPr>
              <p:nvPr/>
            </p:nvCxnSpPr>
            <p:spPr>
              <a:xfrm flipH="1">
                <a:off x="2011679" y="4330505"/>
                <a:ext cx="1" cy="417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474DA5B9-DD16-1209-F7E6-047029271581}"/>
                  </a:ext>
                </a:extLst>
              </p:cNvPr>
              <p:cNvCxnSpPr/>
              <p:nvPr/>
            </p:nvCxnSpPr>
            <p:spPr>
              <a:xfrm flipH="1">
                <a:off x="2011677" y="5078437"/>
                <a:ext cx="1" cy="417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AB16BE5-3386-4367-B54C-275B4490113A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2011677" y="2782779"/>
                <a:ext cx="3" cy="52078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0BF48AE-57F2-00DF-CFA1-AF99DD6366B3}"/>
                  </a:ext>
                </a:extLst>
              </p:cNvPr>
              <p:cNvSpPr/>
              <p:nvPr/>
            </p:nvSpPr>
            <p:spPr>
              <a:xfrm>
                <a:off x="6328116" y="1432563"/>
                <a:ext cx="1913206" cy="1026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zebra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9A2222-3933-FA88-D259-5F0B48F46253}"/>
                  </a:ext>
                </a:extLst>
              </p:cNvPr>
              <p:cNvSpPr/>
              <p:nvPr/>
            </p:nvSpPr>
            <p:spPr>
              <a:xfrm>
                <a:off x="6328117" y="3326121"/>
                <a:ext cx="1913206" cy="1026941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>
                    <a:solidFill>
                      <a:schemeClr val="tx1"/>
                    </a:solidFill>
                  </a:rPr>
                  <a:t>fpmsyncd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an 17">
                <a:extLst>
                  <a:ext uri="{FF2B5EF4-FFF2-40B4-BE49-F238E27FC236}">
                    <a16:creationId xmlns:a16="http://schemas.microsoft.com/office/drawing/2014/main" id="{B3F4DEE5-7759-73BA-56C0-69367A6B2298}"/>
                  </a:ext>
                </a:extLst>
              </p:cNvPr>
              <p:cNvSpPr/>
              <p:nvPr/>
            </p:nvSpPr>
            <p:spPr>
              <a:xfrm>
                <a:off x="6700909" y="4605108"/>
                <a:ext cx="1167619" cy="661181"/>
              </a:xfrm>
              <a:prstGeom prst="can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APPDB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45E53D3-7D54-F7AB-E896-C24055D4E508}"/>
                  </a:ext>
                </a:extLst>
              </p:cNvPr>
              <p:cNvSpPr/>
              <p:nvPr/>
            </p:nvSpPr>
            <p:spPr>
              <a:xfrm>
                <a:off x="6328116" y="5518336"/>
                <a:ext cx="1913206" cy="102694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err="1"/>
                  <a:t>orchagent</a:t>
                </a:r>
                <a:endParaRPr lang="en-US" sz="105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978B13-A9A0-AA9B-FCB1-1D1B761AF5D1}"/>
                  </a:ext>
                </a:extLst>
              </p:cNvPr>
              <p:cNvSpPr/>
              <p:nvPr/>
            </p:nvSpPr>
            <p:spPr>
              <a:xfrm>
                <a:off x="6328116" y="2482061"/>
                <a:ext cx="1913206" cy="36665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</a:rPr>
                  <a:t>dplane_fpm_sonic.so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766A4A65-6B9C-4AED-B696-D5D241463DCC}"/>
                  </a:ext>
                </a:extLst>
              </p:cNvPr>
              <p:cNvCxnSpPr>
                <a:stCxn id="17" idx="2"/>
                <a:endCxn id="18" idx="0"/>
              </p:cNvCxnSpPr>
              <p:nvPr/>
            </p:nvCxnSpPr>
            <p:spPr>
              <a:xfrm flipH="1">
                <a:off x="7284719" y="4353062"/>
                <a:ext cx="1" cy="417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CDFE9811-EE97-7266-3260-D5923A973414}"/>
                  </a:ext>
                </a:extLst>
              </p:cNvPr>
              <p:cNvCxnSpPr/>
              <p:nvPr/>
            </p:nvCxnSpPr>
            <p:spPr>
              <a:xfrm flipH="1">
                <a:off x="7284717" y="5100994"/>
                <a:ext cx="1" cy="41734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24B1991-CA0D-38B9-6A97-E13960476661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7284717" y="2805336"/>
                <a:ext cx="3" cy="5207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B9C281-BFCF-D420-5F01-8298883E60A7}"/>
                  </a:ext>
                </a:extLst>
              </p:cNvPr>
              <p:cNvSpPr/>
              <p:nvPr/>
            </p:nvSpPr>
            <p:spPr>
              <a:xfrm>
                <a:off x="6649327" y="3361309"/>
                <a:ext cx="1270780" cy="341142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b="1" dirty="0" err="1"/>
                  <a:t>SONiC</a:t>
                </a:r>
                <a:r>
                  <a:rPr lang="en-US" sz="1050" b="1" dirty="0"/>
                  <a:t> FIB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A6C197-EAC1-9C96-D411-37374AD2D372}"/>
                  </a:ext>
                </a:extLst>
              </p:cNvPr>
              <p:cNvCxnSpPr/>
              <p:nvPr/>
            </p:nvCxnSpPr>
            <p:spPr>
              <a:xfrm>
                <a:off x="4994031" y="1410006"/>
                <a:ext cx="0" cy="4892320"/>
              </a:xfrm>
              <a:prstGeom prst="line">
                <a:avLst/>
              </a:prstGeom>
              <a:ln w="381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CA720A-9F37-1CEC-30BE-AFFE564B4510}"/>
                  </a:ext>
                </a:extLst>
              </p:cNvPr>
              <p:cNvSpPr txBox="1"/>
              <p:nvPr/>
            </p:nvSpPr>
            <p:spPr>
              <a:xfrm>
                <a:off x="3397347" y="6302326"/>
                <a:ext cx="116761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Before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59E64D-7AB4-8E55-B410-A93CF72D5EF5}"/>
                  </a:ext>
                </a:extLst>
              </p:cNvPr>
              <p:cNvSpPr txBox="1"/>
              <p:nvPr/>
            </p:nvSpPr>
            <p:spPr>
              <a:xfrm>
                <a:off x="8601807" y="6302326"/>
                <a:ext cx="1167619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After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9217A7-1632-AFD0-8AA2-3E2F2C98BBED}"/>
                  </a:ext>
                </a:extLst>
              </p:cNvPr>
              <p:cNvSpPr txBox="1"/>
              <p:nvPr/>
            </p:nvSpPr>
            <p:spPr>
              <a:xfrm>
                <a:off x="3159371" y="1761367"/>
                <a:ext cx="1405596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/>
                  <a:t>RIB with implicit FIB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EE1DA6-7563-2FFC-BB8F-AB257490F1A6}"/>
                </a:ext>
              </a:extLst>
            </p:cNvPr>
            <p:cNvSpPr txBox="1"/>
            <p:nvPr/>
          </p:nvSpPr>
          <p:spPr>
            <a:xfrm>
              <a:off x="9168032" y="1707894"/>
              <a:ext cx="16377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RIB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E538BE-8B07-2DFF-0E73-9D1464151DD4}"/>
                </a:ext>
              </a:extLst>
            </p:cNvPr>
            <p:cNvSpPr txBox="1"/>
            <p:nvPr/>
          </p:nvSpPr>
          <p:spPr>
            <a:xfrm>
              <a:off x="9168032" y="3329658"/>
              <a:ext cx="16377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FIB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0E8C3D5-0939-A116-DBA8-1E94C9D01975}"/>
              </a:ext>
            </a:extLst>
          </p:cNvPr>
          <p:cNvSpPr/>
          <p:nvPr/>
        </p:nvSpPr>
        <p:spPr>
          <a:xfrm>
            <a:off x="5369432" y="2034407"/>
            <a:ext cx="951267" cy="830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669534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38DDE0B-5B17-EFD4-FFE7-3984A5C9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>
            <a:extLst>
              <a:ext uri="{FF2B5EF4-FFF2-40B4-BE49-F238E27FC236}">
                <a16:creationId xmlns:a16="http://schemas.microsoft.com/office/drawing/2014/main" id="{91C34A28-7CA6-B3D8-716A-F97E02A795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24" y="1870475"/>
            <a:ext cx="79359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Virtual </a:t>
            </a:r>
            <a:r>
              <a:rPr lang="en-CA" dirty="0" err="1"/>
              <a:t>Dataplane</a:t>
            </a:r>
            <a:r>
              <a:rPr lang="en-CA" dirty="0"/>
              <a:t> Workgroup Update</a:t>
            </a:r>
            <a:br>
              <a:rPr lang="en-CA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B462F-D905-2AA7-6F30-5ADBA9B2F3D7}"/>
              </a:ext>
            </a:extLst>
          </p:cNvPr>
          <p:cNvSpPr txBox="1"/>
          <p:nvPr/>
        </p:nvSpPr>
        <p:spPr>
          <a:xfrm>
            <a:off x="325150" y="2806810"/>
            <a:ext cx="1827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Murali Venkat, Cisco</a:t>
            </a:r>
          </a:p>
          <a:p>
            <a:r>
              <a:rPr lang="en-US" dirty="0"/>
              <a:t>Yue Gao, Cisco</a:t>
            </a:r>
          </a:p>
        </p:txBody>
      </p:sp>
    </p:spTree>
    <p:extLst>
      <p:ext uri="{BB962C8B-B14F-4D97-AF65-F5344CB8AC3E}">
        <p14:creationId xmlns:p14="http://schemas.microsoft.com/office/powerpoint/2010/main" val="40780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16FE3D38-C5DA-4912-53CB-BD07D1BB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extLst>
              <a:ext uri="{FF2B5EF4-FFF2-40B4-BE49-F238E27FC236}">
                <a16:creationId xmlns:a16="http://schemas.microsoft.com/office/drawing/2014/main" id="{4AB098AF-6C02-9B6C-8B6C-66791CB3EE6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1625" y="991163"/>
            <a:ext cx="7927525" cy="38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br>
              <a:rPr lang="en-US" dirty="0">
                <a:solidFill>
                  <a:srgbClr val="000000"/>
                </a:solidFill>
                <a:latin typeface="CiscoSansTT ExtraLight"/>
              </a:rPr>
            </a:b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26183D-D1F4-7697-8252-7D240DF55A40}"/>
              </a:ext>
            </a:extLst>
          </p:cNvPr>
          <p:cNvSpPr txBox="1">
            <a:spLocks/>
          </p:cNvSpPr>
          <p:nvPr/>
        </p:nvSpPr>
        <p:spPr>
          <a:xfrm>
            <a:off x="227940" y="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Ubuntu"/>
              <a:buNone/>
              <a:defRPr sz="23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CiscoSansTT ExtraLight"/>
                <a:cs typeface="CiscoSansTT ExtraLight"/>
              </a:rPr>
              <a:t>Agenda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631DADB-E121-B41A-7597-4B6E3EC893A0}"/>
              </a:ext>
            </a:extLst>
          </p:cNvPr>
          <p:cNvSpPr txBox="1">
            <a:spLocks/>
          </p:cNvSpPr>
          <p:nvPr/>
        </p:nvSpPr>
        <p:spPr>
          <a:xfrm>
            <a:off x="557426" y="919906"/>
            <a:ext cx="8033042" cy="4294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 err="1">
                <a:solidFill>
                  <a:srgbClr val="1F2328"/>
                </a:solidFill>
                <a:latin typeface="CiscoSansTT ExtraLight"/>
                <a:cs typeface="CiscoSansTT ExtraLight"/>
              </a:rPr>
              <a:t>SONiC</a:t>
            </a:r>
            <a:r>
              <a:rPr lang="en-US" sz="1800" dirty="0">
                <a:solidFill>
                  <a:srgbClr val="1F2328"/>
                </a:solidFill>
                <a:latin typeface="CiscoSansTT ExtraLight"/>
                <a:cs typeface="CiscoSansTT ExtraLight"/>
              </a:rPr>
              <a:t>-VPP is a platform under </a:t>
            </a:r>
            <a:r>
              <a:rPr lang="en-US" sz="1800" dirty="0" err="1">
                <a:solidFill>
                  <a:srgbClr val="1F2328"/>
                </a:solidFill>
                <a:latin typeface="CiscoSansTT ExtraLight"/>
                <a:cs typeface="CiscoSansTT ExtraLight"/>
              </a:rPr>
              <a:t>SONiC</a:t>
            </a:r>
            <a:r>
              <a:rPr lang="en-US" sz="1800" dirty="0">
                <a:solidFill>
                  <a:srgbClr val="1F2328"/>
                </a:solidFill>
                <a:latin typeface="CiscoSansTT ExtraLight"/>
                <a:cs typeface="CiscoSansTT ExtraLight"/>
              </a:rPr>
              <a:t> that supports VPP data plane</a:t>
            </a:r>
            <a:br>
              <a:rPr lang="en-US" sz="1800" dirty="0">
                <a:latin typeface="CiscoSansTT ExtraLight"/>
                <a:cs typeface="CiscoSansTT ExtraLight"/>
              </a:rPr>
            </a:br>
            <a:br>
              <a:rPr lang="en-US" sz="1800" dirty="0">
                <a:latin typeface="CiscoSansTT ExtraLight"/>
                <a:cs typeface="CiscoSansTT ExtraLight"/>
              </a:rPr>
            </a:br>
            <a:r>
              <a:rPr lang="en-US" sz="1800" dirty="0">
                <a:solidFill>
                  <a:srgbClr val="1F2328"/>
                </a:solidFill>
                <a:latin typeface="CiscoSansTT ExtraLight"/>
                <a:cs typeface="CiscoSansTT ExtraLight"/>
              </a:rPr>
              <a:t>	</a:t>
            </a:r>
            <a:r>
              <a:rPr lang="en-US" sz="1800" dirty="0" err="1">
                <a:solidFill>
                  <a:srgbClr val="1F2328"/>
                </a:solidFill>
                <a:latin typeface="CiscoSansTT ExtraLight"/>
                <a:cs typeface="CiscoSansTT ExtraLight"/>
              </a:rPr>
              <a:t>SONiC</a:t>
            </a:r>
            <a:r>
              <a:rPr lang="en-US" sz="1800" dirty="0">
                <a:solidFill>
                  <a:srgbClr val="1F2328"/>
                </a:solidFill>
                <a:latin typeface="CiscoSansTT ExtraLight"/>
                <a:cs typeface="CiscoSansTT ExtraLight"/>
              </a:rPr>
              <a:t>-</a:t>
            </a:r>
            <a:r>
              <a:rPr lang="en-US" sz="1800" dirty="0">
                <a:latin typeface="CiscoSansTT ExtraLight"/>
                <a:cs typeface="CiscoSansTT ExtraLight"/>
              </a:rPr>
              <a:t>VPP background, features and goals</a:t>
            </a:r>
            <a:br>
              <a:rPr lang="en-US" sz="1800" dirty="0">
                <a:latin typeface="CiscoSansTT ExtraLight"/>
                <a:cs typeface="CiscoSansTT ExtraLight"/>
              </a:rPr>
            </a:br>
            <a:br>
              <a:rPr lang="en-US" sz="1800" dirty="0">
                <a:latin typeface="CiscoSansTT ExtraLight"/>
                <a:cs typeface="CiscoSansTT ExtraLight"/>
              </a:rPr>
            </a:br>
            <a:r>
              <a:rPr lang="en-US" sz="1800" dirty="0">
                <a:latin typeface="CiscoSansTT ExtraLight"/>
                <a:cs typeface="CiscoSansTT ExtraLight"/>
              </a:rPr>
              <a:t>	Architecture</a:t>
            </a:r>
            <a:br>
              <a:rPr lang="en-US" sz="1800" dirty="0">
                <a:latin typeface="CiscoSansTT ExtraLight"/>
                <a:cs typeface="CiscoSansTT ExtraLight"/>
              </a:rPr>
            </a:br>
            <a:br>
              <a:rPr lang="en-US" sz="1800" dirty="0">
                <a:latin typeface="CiscoSansTT ExtraLight"/>
                <a:cs typeface="CiscoSansTT ExtraLight"/>
              </a:rPr>
            </a:br>
            <a:r>
              <a:rPr lang="en-US" sz="1800" dirty="0">
                <a:latin typeface="CiscoSansTT ExtraLight"/>
                <a:cs typeface="CiscoSansTT ExtraLight"/>
              </a:rPr>
              <a:t>	DC Features(</a:t>
            </a:r>
            <a:r>
              <a:rPr lang="en-US" sz="1800" i="1" dirty="0">
                <a:latin typeface="CiscoSansTT ExtraLight"/>
                <a:cs typeface="CiscoSansTT ExtraLight"/>
              </a:rPr>
              <a:t>new</a:t>
            </a:r>
            <a:r>
              <a:rPr lang="en-US" sz="1800" dirty="0">
                <a:latin typeface="CiscoSansTT ExtraLight"/>
                <a:cs typeface="CiscoSansTT ExtraLight"/>
              </a:rPr>
              <a:t>): </a:t>
            </a:r>
            <a:r>
              <a:rPr lang="en-US" sz="1800" dirty="0" err="1">
                <a:solidFill>
                  <a:srgbClr val="09162D"/>
                </a:solidFill>
                <a:latin typeface="CiscoSansTT ExtraLight"/>
                <a:cs typeface="CiscoSansTT ExtraLight"/>
              </a:rPr>
              <a:t>Vxlan</a:t>
            </a:r>
            <a:r>
              <a:rPr lang="en-US" sz="1800" dirty="0">
                <a:solidFill>
                  <a:srgbClr val="09162D"/>
                </a:solidFill>
                <a:latin typeface="CiscoSansTT ExtraLight"/>
                <a:cs typeface="CiscoSansTT ExtraLight"/>
              </a:rPr>
              <a:t>, SRv6</a:t>
            </a:r>
            <a:br>
              <a:rPr lang="en-US" sz="1800" dirty="0">
                <a:latin typeface="CiscoSansTT ExtraLight"/>
                <a:cs typeface="CiscoSansTT ExtraLight"/>
              </a:rPr>
            </a:br>
            <a:br>
              <a:rPr lang="en-US" sz="1800" dirty="0">
                <a:latin typeface="CiscoSansTT ExtraLight"/>
                <a:cs typeface="CiscoSansTT ExtraLight"/>
              </a:rPr>
            </a:br>
            <a:r>
              <a:rPr lang="en-US" sz="1800" dirty="0">
                <a:solidFill>
                  <a:srgbClr val="09162D"/>
                </a:solidFill>
                <a:latin typeface="CiscoSansTT ExtraLight"/>
                <a:cs typeface="CiscoSansTT ExtraLight"/>
              </a:rPr>
              <a:t>	</a:t>
            </a:r>
            <a:r>
              <a:rPr lang="en-US" sz="1800" dirty="0" err="1">
                <a:solidFill>
                  <a:srgbClr val="09162D"/>
                </a:solidFill>
                <a:latin typeface="CiscoSansTT ExtraLight"/>
                <a:cs typeface="CiscoSansTT ExtraLight"/>
              </a:rPr>
              <a:t>vSmartswitch</a:t>
            </a:r>
            <a:r>
              <a:rPr lang="en-US" sz="1800" dirty="0">
                <a:solidFill>
                  <a:srgbClr val="09162D"/>
                </a:solidFill>
                <a:latin typeface="CiscoSansTT ExtraLight"/>
                <a:cs typeface="CiscoSansTT ExtraLight"/>
              </a:rPr>
              <a:t> with </a:t>
            </a:r>
            <a:r>
              <a:rPr lang="en-US" sz="1800" dirty="0" err="1">
                <a:solidFill>
                  <a:srgbClr val="09162D"/>
                </a:solidFill>
                <a:latin typeface="CiscoSansTT ExtraLight"/>
                <a:cs typeface="CiscoSansTT ExtraLight"/>
              </a:rPr>
              <a:t>SONiC</a:t>
            </a:r>
            <a:r>
              <a:rPr lang="en-US" sz="1800" dirty="0">
                <a:solidFill>
                  <a:srgbClr val="09162D"/>
                </a:solidFill>
                <a:latin typeface="CiscoSansTT ExtraLight"/>
                <a:cs typeface="CiscoSansTT ExtraLight"/>
              </a:rPr>
              <a:t>-VPP &amp; BmV2</a:t>
            </a:r>
            <a:endParaRPr lang="en-US" sz="1600" dirty="0">
              <a:latin typeface="Ubuntu"/>
              <a:cs typeface="CiscoSansTT ExtraLight"/>
            </a:endParaRPr>
          </a:p>
          <a:p>
            <a:endParaRPr lang="en-US" sz="1800" dirty="0">
              <a:latin typeface="CiscoSansTT ExtraLight"/>
              <a:cs typeface="CiscoSansTT ExtraLight"/>
            </a:endParaRPr>
          </a:p>
          <a:p>
            <a:r>
              <a:rPr lang="en-US" sz="1800" dirty="0">
                <a:latin typeface="CiscoSansTT ExtraLight"/>
                <a:cs typeface="CiscoSansTT ExtraLight"/>
              </a:rPr>
              <a:t>	</a:t>
            </a:r>
            <a:r>
              <a:rPr lang="en-US" sz="1800" dirty="0" err="1">
                <a:latin typeface="CiscoSansTT ExtraLight"/>
                <a:cs typeface="CiscoSansTT ExtraLight"/>
              </a:rPr>
              <a:t>SONiC</a:t>
            </a:r>
            <a:r>
              <a:rPr lang="en-US" sz="1800" dirty="0">
                <a:latin typeface="CiscoSansTT ExtraLight"/>
                <a:cs typeface="CiscoSansTT ExtraLight"/>
              </a:rPr>
              <a:t>-VPP Testing at Azure</a:t>
            </a:r>
            <a:br>
              <a:rPr lang="en-US" sz="1800" dirty="0">
                <a:latin typeface="CiscoSansTT ExtraLight"/>
                <a:cs typeface="CiscoSansTT ExtraLight"/>
              </a:rPr>
            </a:br>
            <a:br>
              <a:rPr lang="en-US" sz="1800" dirty="0">
                <a:latin typeface="CiscoSansTT ExtraLight"/>
                <a:cs typeface="CiscoSansTT ExtraLight"/>
              </a:rPr>
            </a:br>
            <a:r>
              <a:rPr lang="en-US" sz="1800" dirty="0">
                <a:latin typeface="CiscoSansTT ExtraLight"/>
                <a:cs typeface="CiscoSansTT ExtraLight"/>
              </a:rPr>
              <a:t>	Community Collaborations and usage</a:t>
            </a:r>
          </a:p>
          <a:p>
            <a:endParaRPr lang="en-US" sz="1800" dirty="0">
              <a:latin typeface="CiscoSansTT ExtraLight"/>
              <a:cs typeface="CiscoSansTT ExtraLight"/>
            </a:endParaRPr>
          </a:p>
          <a:p>
            <a:r>
              <a:rPr lang="en-US" sz="1800" dirty="0">
                <a:latin typeface="CiscoSansTT ExtraLight"/>
                <a:cs typeface="CiscoSansTT ExtraLight"/>
              </a:rPr>
              <a:t>	Call to action</a:t>
            </a:r>
            <a:br>
              <a:rPr lang="en-US" sz="1800" dirty="0">
                <a:latin typeface="CiscoSansTT ExtraLight"/>
                <a:cs typeface="CiscoSansTT ExtraLight"/>
              </a:rPr>
            </a:br>
            <a:endParaRPr lang="en-US" sz="1600" dirty="0">
              <a:latin typeface="Ubuntu"/>
              <a:cs typeface="CiscoSansTT ExtraLight"/>
            </a:endParaRPr>
          </a:p>
          <a:p>
            <a:endParaRPr lang="en-US" sz="1800" dirty="0">
              <a:latin typeface="CiscoSansTT ExtraLight"/>
              <a:cs typeface="CiscoSansTT ExtraLight"/>
            </a:endParaRPr>
          </a:p>
          <a:p>
            <a:endParaRPr lang="en-US" sz="2000" dirty="0">
              <a:solidFill>
                <a:srgbClr val="FF0000"/>
              </a:solidFill>
              <a:latin typeface="CiscoSansTT ExtraLight"/>
              <a:cs typeface="CiscoSansTT Extra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62D42652-C0C7-5E20-13F5-5D52DCF3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extLst>
              <a:ext uri="{FF2B5EF4-FFF2-40B4-BE49-F238E27FC236}">
                <a16:creationId xmlns:a16="http://schemas.microsoft.com/office/drawing/2014/main" id="{E7B177F0-8655-561C-D825-D680D6B87A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1625" y="1216959"/>
            <a:ext cx="5440269" cy="366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br>
              <a:rPr lang="en-US">
                <a:solidFill>
                  <a:srgbClr val="000000"/>
                </a:solidFill>
                <a:latin typeface="CiscoSansTT ExtraLight"/>
              </a:rPr>
            </a:br>
            <a:endParaRPr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E591B91-5853-F2A6-6D8A-97537262B28A}"/>
              </a:ext>
            </a:extLst>
          </p:cNvPr>
          <p:cNvSpPr txBox="1">
            <a:spLocks/>
          </p:cNvSpPr>
          <p:nvPr/>
        </p:nvSpPr>
        <p:spPr>
          <a:xfrm>
            <a:off x="227940" y="0"/>
            <a:ext cx="10972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Ubuntu"/>
              <a:buNone/>
              <a:defRPr sz="2300" b="0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Why </a:t>
            </a:r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883F7B4-7240-B07B-4270-B5385F34B5F1}"/>
              </a:ext>
            </a:extLst>
          </p:cNvPr>
          <p:cNvSpPr txBox="1">
            <a:spLocks/>
          </p:cNvSpPr>
          <p:nvPr/>
        </p:nvSpPr>
        <p:spPr>
          <a:xfrm>
            <a:off x="227940" y="837618"/>
            <a:ext cx="5513954" cy="4181112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err="1">
                <a:latin typeface="CiscoSansTT ExtraLight"/>
                <a:cs typeface="CiscoSansTT ExtraLight"/>
              </a:rPr>
              <a:t>SONiC</a:t>
            </a:r>
            <a:r>
              <a:rPr lang="en-US" sz="2400">
                <a:latin typeface="CiscoSansTT ExtraLight"/>
                <a:cs typeface="CiscoSansTT ExtraLight"/>
              </a:rPr>
              <a:t> needs a compelling software forwarding engine, VPP 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850900" lvl="1" indent="-342900">
              <a:buChar char="•"/>
            </a:pPr>
            <a:r>
              <a:rPr lang="en-US" sz="20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Is a real forwarding plane</a:t>
            </a:r>
          </a:p>
          <a:p>
            <a:pPr marL="850900" lvl="1" indent="-342900">
              <a:buChar char="•"/>
            </a:pPr>
            <a:r>
              <a:rPr lang="en-US" sz="20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Is feature rich &amp; performant</a:t>
            </a:r>
          </a:p>
          <a:p>
            <a:pPr marL="850900" lvl="1" indent="-342900">
              <a:buChar char="•"/>
            </a:pPr>
            <a:r>
              <a:rPr lang="en-US" sz="20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Is open sourced and community driven</a:t>
            </a:r>
          </a:p>
          <a:p>
            <a:pPr marL="850900" lvl="1" indent="-342900">
              <a:buChar char="•"/>
            </a:pPr>
            <a:r>
              <a:rPr lang="en-US" sz="20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Runs on commodity hardware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>
              <a:solidFill>
                <a:srgbClr val="FF0000"/>
              </a:solidFill>
              <a:latin typeface="CiscoSansTT ExtraLight"/>
              <a:cs typeface="CiscoSansTT Extra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iscoSansTT ExtraLight"/>
                <a:cs typeface="CiscoSansTT ExtraLight"/>
              </a:rPr>
              <a:t>Empowers ANYONE to complete proto to production worthy feature, extensible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iscoSansTT ExtraLight"/>
                <a:cs typeface="CiscoSansTT ExtraLight"/>
              </a:rPr>
              <a:t>No vendor dependency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CiscoSansTT ExtraLight"/>
                <a:cs typeface="CiscoSansTT ExtraLight"/>
              </a:rPr>
              <a:t>A new platform for real deployment/</a:t>
            </a:r>
            <a:r>
              <a:rPr lang="en-US" sz="2000" err="1">
                <a:solidFill>
                  <a:schemeClr val="tx1"/>
                </a:solidFill>
                <a:latin typeface="CiscoSansTT ExtraLight"/>
                <a:cs typeface="CiscoSansTT ExtraLight"/>
              </a:rPr>
              <a:t>usecases</a:t>
            </a:r>
            <a:r>
              <a:rPr lang="en-US" sz="2000">
                <a:solidFill>
                  <a:schemeClr val="tx1"/>
                </a:solidFill>
                <a:latin typeface="CiscoSansTT ExtraLight"/>
                <a:cs typeface="CiscoSansTT ExtraLight"/>
              </a:rPr>
              <a:t> over time</a:t>
            </a:r>
          </a:p>
          <a:p>
            <a:endParaRPr lang="en-US" sz="2000">
              <a:solidFill>
                <a:srgbClr val="FF0000"/>
              </a:solidFill>
              <a:latin typeface="CiscoSansTT ExtraLight"/>
              <a:cs typeface="CiscoSansTT ExtraLight"/>
            </a:endParaRPr>
          </a:p>
          <a:p>
            <a:endParaRPr lang="en-US" sz="2000">
              <a:solidFill>
                <a:srgbClr val="FF0000"/>
              </a:solidFill>
              <a:latin typeface="CiscoSansTT ExtraLight"/>
              <a:cs typeface="CiscoSansTT ExtraLight"/>
            </a:endParaRPr>
          </a:p>
          <a:p>
            <a:endParaRPr lang="en-US" sz="2000">
              <a:solidFill>
                <a:srgbClr val="FF0000"/>
              </a:solidFill>
              <a:latin typeface="CiscoSansTT ExtraLight"/>
              <a:cs typeface="CiscoSansTT ExtraLight"/>
            </a:endParaRPr>
          </a:p>
          <a:p>
            <a:endParaRPr lang="en-US"/>
          </a:p>
        </p:txBody>
      </p:sp>
      <p:pic>
        <p:nvPicPr>
          <p:cNvPr id="5" name="Picture 4" descr="FDio - The Universal Dataplane">
            <a:extLst>
              <a:ext uri="{FF2B5EF4-FFF2-40B4-BE49-F238E27FC236}">
                <a16:creationId xmlns:a16="http://schemas.microsoft.com/office/drawing/2014/main" id="{18E9CAF1-0C50-A9E6-81BB-5872DD1E5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28" y="837618"/>
            <a:ext cx="541493" cy="3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0EAEF-1C57-E85D-0E7A-F17A461840AA}"/>
              </a:ext>
            </a:extLst>
          </p:cNvPr>
          <p:cNvSpPr txBox="1"/>
          <p:nvPr/>
        </p:nvSpPr>
        <p:spPr>
          <a:xfrm>
            <a:off x="5909708" y="1644938"/>
            <a:ext cx="2844327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cs typeface="CiscoSansTT ExtraLight"/>
              </a:rPr>
              <a:t>Usage Today:</a:t>
            </a:r>
          </a:p>
          <a:p>
            <a:pPr marL="342900" indent="-342900">
              <a:buChar char="•"/>
            </a:pPr>
            <a:r>
              <a:rPr lang="en-US" b="1" err="1">
                <a:latin typeface="CiscoSansTT ExtraLight"/>
                <a:cs typeface="CiscoSansTT ExtraLight"/>
              </a:rPr>
              <a:t>SONiC</a:t>
            </a:r>
            <a:r>
              <a:rPr lang="en-US" b="1">
                <a:latin typeface="CiscoSansTT ExtraLight"/>
                <a:cs typeface="CiscoSansTT ExtraLight"/>
              </a:rPr>
              <a:t> Development vehicle for </a:t>
            </a:r>
            <a:r>
              <a:rPr lang="en-US" b="1" err="1">
                <a:latin typeface="CiscoSansTT ExtraLight"/>
                <a:cs typeface="CiscoSansTT ExtraLight"/>
              </a:rPr>
              <a:t>DataCenter</a:t>
            </a:r>
            <a:r>
              <a:rPr lang="en-US" b="1">
                <a:latin typeface="CiscoSansTT ExtraLight"/>
                <a:cs typeface="CiscoSansTT ExtraLight"/>
              </a:rPr>
              <a:t> Testing</a:t>
            </a:r>
            <a:endParaRPr lang="en-US" b="1" u="sng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Char char="•"/>
            </a:pPr>
            <a:endParaRPr lang="en-US">
              <a:latin typeface="CiscoSansTT ExtraLight"/>
              <a:cs typeface="CiscoSansTT ExtraLight"/>
            </a:endParaRPr>
          </a:p>
          <a:p>
            <a:r>
              <a:rPr lang="en-US">
                <a:latin typeface="CiscoSansTT ExtraLight"/>
                <a:cs typeface="CiscoSansTT ExtraLight"/>
              </a:rPr>
              <a:t>In Future:</a:t>
            </a:r>
          </a:p>
          <a:p>
            <a:pPr marL="342900" indent="-342900">
              <a:buChar char="•"/>
            </a:pPr>
            <a:r>
              <a:rPr lang="en-US">
                <a:latin typeface="CiscoSansTT ExtraLight"/>
                <a:cs typeface="CiscoSansTT ExtraLight"/>
              </a:rPr>
              <a:t>Cloud Gateways</a:t>
            </a:r>
          </a:p>
          <a:p>
            <a:pPr marL="342900" indent="-342900">
              <a:buChar char="•"/>
            </a:pPr>
            <a:r>
              <a:rPr lang="en-US" err="1">
                <a:latin typeface="CiscoSansTT ExtraLight"/>
                <a:cs typeface="CiscoSansTT ExtraLight"/>
              </a:rPr>
              <a:t>CellSite</a:t>
            </a:r>
            <a:r>
              <a:rPr lang="en-US">
                <a:latin typeface="CiscoSansTT ExtraLight"/>
                <a:cs typeface="CiscoSansTT ExtraLight"/>
              </a:rPr>
              <a:t> router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Char char="•"/>
            </a:pPr>
            <a:r>
              <a:rPr lang="en-US">
                <a:latin typeface="CiscoSansTT ExtraLight"/>
                <a:cs typeface="CiscoSansTT ExtraLight"/>
              </a:rPr>
              <a:t>UPF/</a:t>
            </a:r>
            <a:r>
              <a:rPr lang="en-US" err="1">
                <a:latin typeface="CiscoSansTT ExtraLight"/>
                <a:cs typeface="CiscoSansTT ExtraLight"/>
              </a:rPr>
              <a:t>Fwa</a:t>
            </a:r>
            <a:endParaRPr lang="en-US">
              <a:latin typeface="CiscoSansTT ExtraLight"/>
              <a:cs typeface="CiscoSansTT ExtraLight"/>
            </a:endParaRPr>
          </a:p>
          <a:p>
            <a:pPr marL="342900" indent="-342900">
              <a:buChar char="•"/>
            </a:pPr>
            <a:r>
              <a:rPr lang="en-US">
                <a:latin typeface="CiscoSansTT ExtraLight"/>
                <a:cs typeface="CiscoSansTT ExtraLight"/>
              </a:rPr>
              <a:t>Stateful Services (Lawful Intercept, </a:t>
            </a:r>
            <a:r>
              <a:rPr lang="en-US" err="1">
                <a:latin typeface="CiscoSansTT ExtraLight"/>
                <a:cs typeface="CiscoSansTT ExtraLight"/>
              </a:rPr>
              <a:t>IPFix</a:t>
            </a:r>
            <a:r>
              <a:rPr lang="en-US">
                <a:latin typeface="CiscoSansTT ExtraLight"/>
                <a:cs typeface="CiscoSansTT ExtraLight"/>
              </a:rPr>
              <a:t>/NF, </a:t>
            </a:r>
            <a:r>
              <a:rPr lang="en-US" err="1">
                <a:latin typeface="CiscoSansTT ExtraLight"/>
                <a:cs typeface="CiscoSansTT ExtraLight"/>
              </a:rPr>
              <a:t>Fw</a:t>
            </a:r>
            <a:r>
              <a:rPr lang="en-US">
                <a:latin typeface="CiscoSansTT ExtraLight"/>
                <a:cs typeface="CiscoSansTT ExtraLight"/>
              </a:rPr>
              <a:t>, LB, Cg-NAT, IPsec etc.)</a:t>
            </a:r>
          </a:p>
        </p:txBody>
      </p:sp>
    </p:spTree>
    <p:extLst>
      <p:ext uri="{BB962C8B-B14F-4D97-AF65-F5344CB8AC3E}">
        <p14:creationId xmlns:p14="http://schemas.microsoft.com/office/powerpoint/2010/main" val="21563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02075" y="177050"/>
            <a:ext cx="43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Agenda</a:t>
            </a:r>
            <a:endParaRPr dirty="0"/>
          </a:p>
        </p:txBody>
      </p:sp>
      <p:sp>
        <p:nvSpPr>
          <p:cNvPr id="111" name="Google Shape;111;p26"/>
          <p:cNvSpPr txBox="1">
            <a:spLocks noGrp="1"/>
          </p:cNvSpPr>
          <p:nvPr>
            <p:ph type="title" idx="2"/>
          </p:nvPr>
        </p:nvSpPr>
        <p:spPr>
          <a:xfrm>
            <a:off x="302075" y="1405875"/>
            <a:ext cx="6810824" cy="22355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/>
              </a:rPr>
              <a:t>SONiC Overview</a:t>
            </a:r>
            <a:br>
              <a:rPr lang="en-CA" dirty="0">
                <a:latin typeface="Calibri" panose="020F0502020204030204" pitchFamily="34" charset="0"/>
              </a:rPr>
            </a:b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/>
              </a:rPr>
              <a:t>High-Level Architecture </a:t>
            </a:r>
            <a:br>
              <a:rPr lang="en-CA" b="0" i="0" u="none" strike="noStrike" dirty="0">
                <a:effectLst/>
                <a:latin typeface="Calibri" panose="020F0502020204030204" pitchFamily="34" charset="0"/>
              </a:rPr>
            </a:b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/>
              </a:rPr>
              <a:t>Routing Workgroup Update</a:t>
            </a:r>
            <a:br>
              <a:rPr lang="en-CA" dirty="0">
                <a:latin typeface="Calibri" panose="020F0502020204030204" pitchFamily="34" charset="0"/>
              </a:rPr>
            </a:br>
            <a:r>
              <a:rPr lang="en-CA" dirty="0">
                <a:solidFill>
                  <a:srgbClr val="212121"/>
                </a:solidFill>
                <a:latin typeface="Calibri"/>
              </a:rPr>
              <a:t>Virtual </a:t>
            </a:r>
            <a:r>
              <a:rPr lang="en-CA" dirty="0" err="1">
                <a:solidFill>
                  <a:srgbClr val="212121"/>
                </a:solidFill>
                <a:latin typeface="Calibri"/>
              </a:rPr>
              <a:t>Dataplane</a:t>
            </a:r>
            <a:r>
              <a:rPr lang="en-CA" dirty="0">
                <a:solidFill>
                  <a:srgbClr val="212121"/>
                </a:solidFill>
                <a:latin typeface="Calibri"/>
              </a:rPr>
              <a:t> </a:t>
            </a: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/>
              </a:rPr>
              <a:t>Workgroup Update </a:t>
            </a:r>
            <a:br>
              <a:rPr lang="en-CA" b="0" i="0" u="none" strike="noStrike" dirty="0">
                <a:effectLst/>
                <a:latin typeface="Calibri" panose="020F0502020204030204" pitchFamily="34" charset="0"/>
              </a:rPr>
            </a:br>
            <a:r>
              <a:rPr lang="en-CA" b="0" i="0" u="none" strike="noStrike" dirty="0">
                <a:solidFill>
                  <a:srgbClr val="212121"/>
                </a:solidFill>
                <a:effectLst/>
                <a:latin typeface="Calibri"/>
              </a:rPr>
              <a:t>Closure</a:t>
            </a:r>
            <a:br>
              <a:rPr lang="en-CA" b="0" i="0" u="none" strike="noStrike" dirty="0">
                <a:effectLst/>
                <a:latin typeface="Calibri" panose="020F0502020204030204" pitchFamily="34" charset="0"/>
              </a:rPr>
            </a:b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AB7EFCE2-5502-9947-F675-61CF78D1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extLst>
              <a:ext uri="{FF2B5EF4-FFF2-40B4-BE49-F238E27FC236}">
                <a16:creationId xmlns:a16="http://schemas.microsoft.com/office/drawing/2014/main" id="{89CCA6D3-3973-8297-5F20-A4C24D6B52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1626" y="991163"/>
            <a:ext cx="4691794" cy="38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br>
              <a:rPr lang="en-US">
                <a:solidFill>
                  <a:srgbClr val="000000"/>
                </a:solidFill>
                <a:latin typeface="CiscoSansTT ExtraLight"/>
              </a:rPr>
            </a:b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DE313-3E9D-7443-075C-BF016712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-76200"/>
            <a:ext cx="4352925" cy="841375"/>
          </a:xfrm>
        </p:spPr>
        <p:txBody>
          <a:bodyPr/>
          <a:lstStyle/>
          <a:p>
            <a:r>
              <a:rPr lang="sv-SE">
                <a:latin typeface="CiscoSansTT ExtraLight" panose="020B0303020201020303" pitchFamily="34" charset="0"/>
                <a:ea typeface="Arial" charset="0"/>
                <a:cs typeface="CiscoSansTT ExtraLight" panose="020B0303020201020303" pitchFamily="34" charset="0"/>
              </a:rPr>
              <a:t>VPP – </a:t>
            </a:r>
            <a:r>
              <a:rPr lang="sv-SE" err="1">
                <a:latin typeface="CiscoSansTT ExtraLight" panose="020B0303020201020303" pitchFamily="34" charset="0"/>
                <a:ea typeface="Arial" charset="0"/>
                <a:cs typeface="CiscoSansTT ExtraLight" panose="020B0303020201020303" pitchFamily="34" charset="0"/>
              </a:rPr>
              <a:t>Vector</a:t>
            </a:r>
            <a:r>
              <a:rPr lang="sv-SE">
                <a:latin typeface="CiscoSansTT ExtraLight" panose="020B0303020201020303" pitchFamily="34" charset="0"/>
                <a:ea typeface="Arial" charset="0"/>
                <a:cs typeface="CiscoSansTT ExtraLight" panose="020B0303020201020303" pitchFamily="34" charset="0"/>
              </a:rPr>
              <a:t> Packet Processor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3EC974-BB8B-A5DC-01F4-2FCAA3583511}"/>
              </a:ext>
            </a:extLst>
          </p:cNvPr>
          <p:cNvSpPr txBox="1">
            <a:spLocks/>
          </p:cNvSpPr>
          <p:nvPr/>
        </p:nvSpPr>
        <p:spPr>
          <a:xfrm>
            <a:off x="454602" y="696965"/>
            <a:ext cx="4785444" cy="4370626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Extensible and Flexible modular design</a:t>
            </a:r>
          </a:p>
          <a:p>
            <a:r>
              <a:rPr lang="en-US" sz="1600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Implement as a directed graph of nodes</a:t>
            </a:r>
          </a:p>
          <a:p>
            <a: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Extensible with plugins, plugins are equal citizens.</a:t>
            </a:r>
            <a:endParaRPr lang="en-US" sz="1600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sz="1600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US" sz="1600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Fully featured </a:t>
            </a:r>
            <a:r>
              <a:rPr lang="en-US" sz="1600" b="1" err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dataplane</a:t>
            </a:r>
            <a:endParaRPr lang="en-US" sz="1600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L2: </a:t>
            </a:r>
            <a:r>
              <a:rPr lang="en-GB" err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VLan</a:t>
            </a:r>
            <a:r>
              <a:rPr lang="en-GB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Q-in-Q, Bridge Domains, LLDP 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L3: </a:t>
            </a:r>
            <a:r>
              <a:rPr lang="en-GB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IPv4, GRE, VXLAN, DHCP, IPSEC 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L3: </a:t>
            </a:r>
            <a:r>
              <a:rPr lang="en-GB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IPv6, Discovery, Segment Routing 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L4: </a:t>
            </a:r>
            <a:r>
              <a:rPr lang="en-GB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TCP, UDP 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CP: </a:t>
            </a:r>
            <a:r>
              <a:rPr lang="en-GB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API, CLI, IKEv2 …</a:t>
            </a:r>
            <a:endParaRPr lang="en-GB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GB" sz="1600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GB" sz="1600" b="1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CiscoSansTT ExtraLight"/>
                <a:cs typeface="CiscoSansTT ExtraLight"/>
              </a:rPr>
              <a:t>V4</a:t>
            </a:r>
            <a:r>
              <a:rPr lang="en-US">
                <a:solidFill>
                  <a:srgbClr val="212121"/>
                </a:solidFill>
                <a:latin typeface="CiscoSansTT ExtraLight"/>
                <a:cs typeface="CiscoSansTT ExtraLight"/>
              </a:rPr>
              <a:t>: 33.5Mpps (22.5Gbps) per core with 64-bytes packets (PDR)</a:t>
            </a:r>
            <a:endParaRPr lang="en-US">
              <a:solidFill>
                <a:schemeClr val="bg2">
                  <a:lumMod val="50000"/>
                </a:schemeClr>
              </a:solidFill>
              <a:latin typeface="CiscoSansTT ExtraLight"/>
              <a:cs typeface="CiscoSansTT ExtraLigh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212121"/>
                </a:solidFill>
                <a:latin typeface="CiscoSansTT ExtraLight"/>
                <a:cs typeface="CiscoSansTT ExtraLight"/>
              </a:rPr>
              <a:t>IPSEC</a:t>
            </a:r>
            <a:r>
              <a:rPr lang="en-US">
                <a:solidFill>
                  <a:srgbClr val="212121"/>
                </a:solidFill>
                <a:latin typeface="CiscoSansTT ExtraLight"/>
                <a:cs typeface="CiscoSansTT ExtraLight"/>
              </a:rPr>
              <a:t>: 3.25Mpps (41.5Gbps) per core with IMIX traffic (PDR)</a:t>
            </a:r>
            <a:endParaRPr lang="en-US">
              <a:solidFill>
                <a:schemeClr val="bg2">
                  <a:lumMod val="50000"/>
                </a:schemeClr>
              </a:solidFill>
              <a:latin typeface="CiscoSansTT ExtraLight"/>
              <a:cs typeface="CiscoSansTT ExtraLight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Scalable FIB: supporting millions of entries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CiscoSansTT ExtraLight"/>
                <a:cs typeface="CiscoSansTT ExtraLight"/>
              </a:rPr>
              <a:t>0 packet drops, ~15µs latency</a:t>
            </a:r>
            <a:br>
              <a:rPr lang="en-GB" sz="1600">
                <a:solidFill>
                  <a:schemeClr val="bg2">
                    <a:lumMod val="50000"/>
                  </a:schemeClr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</a:br>
            <a:endParaRPr lang="en-US" sz="1600" b="1">
              <a:solidFill>
                <a:schemeClr val="bg2">
                  <a:lumMod val="50000"/>
                </a:schemeClr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9EE999-0993-DCF5-51B6-1CDD2B5E2E4D}"/>
              </a:ext>
            </a:extLst>
          </p:cNvPr>
          <p:cNvSpPr/>
          <p:nvPr/>
        </p:nvSpPr>
        <p:spPr bwMode="auto">
          <a:xfrm>
            <a:off x="5329150" y="1912577"/>
            <a:ext cx="3540735" cy="2054617"/>
          </a:xfrm>
          <a:prstGeom prst="roundRect">
            <a:avLst>
              <a:gd name="adj" fmla="val 2586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66"/>
            <a:endParaRPr lang="en-US" sz="1867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936D7E-74A2-CAA4-5EDD-4DEB33E73616}"/>
              </a:ext>
            </a:extLst>
          </p:cNvPr>
          <p:cNvSpPr/>
          <p:nvPr/>
        </p:nvSpPr>
        <p:spPr bwMode="auto">
          <a:xfrm>
            <a:off x="5377167" y="4180085"/>
            <a:ext cx="3540735" cy="280129"/>
          </a:xfrm>
          <a:prstGeom prst="roundRect">
            <a:avLst>
              <a:gd name="adj" fmla="val 14758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66"/>
            <a:r>
              <a:rPr lang="de-DE" sz="1600">
                <a:latin typeface="CiscoSansTT ExtraLight" panose="020B0303020201020303" pitchFamily="34" charset="0"/>
                <a:ea typeface="Arial" pitchFamily="-107" charset="0"/>
                <a:cs typeface="CiscoSansTT ExtraLight" panose="020B0303020201020303" pitchFamily="34" charset="0"/>
                <a:sym typeface="Arial" pitchFamily="-107" charset="0"/>
              </a:rPr>
              <a:t>Network I/O</a:t>
            </a:r>
            <a:endParaRPr lang="en-US" sz="1600">
              <a:latin typeface="CiscoSansTT ExtraLight" panose="020B0303020201020303" pitchFamily="34" charset="0"/>
              <a:ea typeface="Arial" pitchFamily="-107" charset="0"/>
              <a:cs typeface="CiscoSansTT ExtraLight" panose="020B0303020201020303" pitchFamily="34" charset="0"/>
              <a:sym typeface="Arial" pitchFamily="-107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FACAEC-6AF6-EC04-F511-856113A99553}"/>
              </a:ext>
            </a:extLst>
          </p:cNvPr>
          <p:cNvSpPr/>
          <p:nvPr/>
        </p:nvSpPr>
        <p:spPr>
          <a:xfrm>
            <a:off x="5377167" y="1546514"/>
            <a:ext cx="3497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66"/>
            <a:r>
              <a:rPr lang="de-DE" sz="1600">
                <a:latin typeface="CiscoSansTT ExtraLight" panose="020B0303020201020303" pitchFamily="34" charset="0"/>
                <a:ea typeface="Arial" pitchFamily="-107" charset="0"/>
                <a:cs typeface="CiscoSansTT ExtraLight" panose="020B0303020201020303" pitchFamily="34" charset="0"/>
                <a:sym typeface="Arial" pitchFamily="-107" charset="0"/>
              </a:rPr>
              <a:t>Packet Processing: VPP</a:t>
            </a:r>
            <a:endParaRPr lang="en-US" sz="1600">
              <a:latin typeface="CiscoSansTT ExtraLight" panose="020B0303020201020303" pitchFamily="34" charset="0"/>
              <a:ea typeface="Arial" pitchFamily="-107" charset="0"/>
              <a:cs typeface="CiscoSansTT ExtraLight" panose="020B0303020201020303" pitchFamily="34" charset="0"/>
              <a:sym typeface="Arial" pitchFamily="-107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4203D9-7FD7-F5A1-4AF6-8FD2E0D3B485}"/>
              </a:ext>
            </a:extLst>
          </p:cNvPr>
          <p:cNvSpPr/>
          <p:nvPr/>
        </p:nvSpPr>
        <p:spPr bwMode="auto">
          <a:xfrm>
            <a:off x="5377167" y="1234175"/>
            <a:ext cx="3540735" cy="280129"/>
          </a:xfrm>
          <a:prstGeom prst="roundRect">
            <a:avLst>
              <a:gd name="adj" fmla="val 14758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121920" tIns="60960" rIns="121920" bIns="60960" rtlCol="0" anchor="ctr"/>
          <a:lstStyle/>
          <a:p>
            <a:pPr algn="ctr" defTabSz="685766"/>
            <a:r>
              <a:rPr lang="de-DE" sz="1600">
                <a:latin typeface="CiscoSansTT ExtraLight" panose="020B0303020201020303" pitchFamily="34" charset="0"/>
                <a:ea typeface="Arial" pitchFamily="-107" charset="0"/>
                <a:cs typeface="CiscoSansTT ExtraLight" panose="020B0303020201020303" pitchFamily="34" charset="0"/>
                <a:sym typeface="Arial" pitchFamily="-107" charset="0"/>
              </a:rPr>
              <a:t>Management Agent</a:t>
            </a:r>
            <a:endParaRPr lang="en-US" sz="1600">
              <a:latin typeface="CiscoSansTT ExtraLight" panose="020B0303020201020303" pitchFamily="34" charset="0"/>
              <a:ea typeface="Arial" pitchFamily="-107" charset="0"/>
              <a:cs typeface="CiscoSansTT ExtraLight" panose="020B0303020201020303" pitchFamily="34" charset="0"/>
              <a:sym typeface="Arial" pitchFamily="-107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F5BBC4-A2FD-D030-4CB3-52615886B3CF}"/>
              </a:ext>
            </a:extLst>
          </p:cNvPr>
          <p:cNvSpPr/>
          <p:nvPr/>
        </p:nvSpPr>
        <p:spPr bwMode="auto">
          <a:xfrm>
            <a:off x="5279666" y="991163"/>
            <a:ext cx="1201241" cy="205704"/>
          </a:xfrm>
          <a:prstGeom prst="roundRect">
            <a:avLst>
              <a:gd name="adj" fmla="val 14758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lIns="0" tIns="60960" rIns="0" bIns="60960" rtlCol="0" anchor="ctr"/>
          <a:lstStyle/>
          <a:p>
            <a:pPr algn="ctr" defTabSz="685766"/>
            <a:r>
              <a:rPr lang="de-DE" sz="1333" err="1">
                <a:ea typeface="Arial" pitchFamily="-107" charset="0"/>
                <a:cs typeface="Arial" pitchFamily="-107" charset="0"/>
                <a:sym typeface="Arial" pitchFamily="-107" charset="0"/>
              </a:rPr>
              <a:t>Netconf</a:t>
            </a:r>
            <a:r>
              <a:rPr lang="de-DE" sz="1333">
                <a:ea typeface="Arial" pitchFamily="-107" charset="0"/>
                <a:cs typeface="Arial" pitchFamily="-107" charset="0"/>
                <a:sym typeface="Arial" pitchFamily="-107" charset="0"/>
              </a:rPr>
              <a:t>/Yang</a:t>
            </a:r>
            <a:endParaRPr lang="en-US" sz="1333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927501-A6C0-5791-2FDF-69EFD415FDB1}"/>
              </a:ext>
            </a:extLst>
          </p:cNvPr>
          <p:cNvSpPr/>
          <p:nvPr/>
        </p:nvSpPr>
        <p:spPr bwMode="auto">
          <a:xfrm>
            <a:off x="6694054" y="992020"/>
            <a:ext cx="1128164" cy="195262"/>
          </a:xfrm>
          <a:prstGeom prst="roundRect">
            <a:avLst>
              <a:gd name="adj" fmla="val 14758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r>
              <a:rPr lang="de-DE" sz="1333">
                <a:ea typeface="Arial" pitchFamily="-107" charset="0"/>
                <a:cs typeface="Arial" pitchFamily="-107" charset="0"/>
                <a:sym typeface="Arial" pitchFamily="-107" charset="0"/>
              </a:rPr>
              <a:t>REST</a:t>
            </a:r>
            <a:endParaRPr lang="en-US" sz="1333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36E90E8-4021-1307-758D-B5081BD19245}"/>
              </a:ext>
            </a:extLst>
          </p:cNvPr>
          <p:cNvSpPr/>
          <p:nvPr/>
        </p:nvSpPr>
        <p:spPr bwMode="auto">
          <a:xfrm>
            <a:off x="7959339" y="980434"/>
            <a:ext cx="1100326" cy="216433"/>
          </a:xfrm>
          <a:prstGeom prst="roundRect">
            <a:avLst>
              <a:gd name="adj" fmla="val 14758"/>
            </a:avLst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r>
              <a:rPr lang="de-DE" sz="1333">
                <a:ea typeface="Arial" pitchFamily="-107" charset="0"/>
                <a:cs typeface="Arial" pitchFamily="-107" charset="0"/>
                <a:sym typeface="Arial" pitchFamily="-107" charset="0"/>
              </a:rPr>
              <a:t>...</a:t>
            </a:r>
            <a:endParaRPr lang="en-US" sz="1333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" name="Up-Down Arrow 11">
            <a:extLst>
              <a:ext uri="{FF2B5EF4-FFF2-40B4-BE49-F238E27FC236}">
                <a16:creationId xmlns:a16="http://schemas.microsoft.com/office/drawing/2014/main" id="{FC437D93-0C5C-7851-24F1-21B324AFD3F9}"/>
              </a:ext>
            </a:extLst>
          </p:cNvPr>
          <p:cNvSpPr/>
          <p:nvPr/>
        </p:nvSpPr>
        <p:spPr bwMode="auto">
          <a:xfrm>
            <a:off x="5714650" y="734239"/>
            <a:ext cx="243568" cy="300971"/>
          </a:xfrm>
          <a:prstGeom prst="upDownArrow">
            <a:avLst/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33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3" name="Up-Down Arrow 12">
            <a:extLst>
              <a:ext uri="{FF2B5EF4-FFF2-40B4-BE49-F238E27FC236}">
                <a16:creationId xmlns:a16="http://schemas.microsoft.com/office/drawing/2014/main" id="{A26819E6-21C6-B9A4-A596-99EB9308F5F1}"/>
              </a:ext>
            </a:extLst>
          </p:cNvPr>
          <p:cNvSpPr/>
          <p:nvPr/>
        </p:nvSpPr>
        <p:spPr bwMode="auto">
          <a:xfrm flipH="1">
            <a:off x="7029559" y="705760"/>
            <a:ext cx="205356" cy="293162"/>
          </a:xfrm>
          <a:prstGeom prst="upDownArrow">
            <a:avLst/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33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4" name="Up-Down Arrow 13">
            <a:extLst>
              <a:ext uri="{FF2B5EF4-FFF2-40B4-BE49-F238E27FC236}">
                <a16:creationId xmlns:a16="http://schemas.microsoft.com/office/drawing/2014/main" id="{4D3C316B-B925-4133-6213-6E4CC787274C}"/>
              </a:ext>
            </a:extLst>
          </p:cNvPr>
          <p:cNvSpPr/>
          <p:nvPr/>
        </p:nvSpPr>
        <p:spPr bwMode="auto">
          <a:xfrm>
            <a:off x="8187414" y="703262"/>
            <a:ext cx="212309" cy="287833"/>
          </a:xfrm>
          <a:prstGeom prst="upDownArrow">
            <a:avLst/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33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5" name="Up-Down Arrow 14">
            <a:extLst>
              <a:ext uri="{FF2B5EF4-FFF2-40B4-BE49-F238E27FC236}">
                <a16:creationId xmlns:a16="http://schemas.microsoft.com/office/drawing/2014/main" id="{569B15F7-8298-EE02-540B-E4279C3F858E}"/>
              </a:ext>
            </a:extLst>
          </p:cNvPr>
          <p:cNvSpPr/>
          <p:nvPr/>
        </p:nvSpPr>
        <p:spPr bwMode="auto">
          <a:xfrm>
            <a:off x="7218896" y="3967194"/>
            <a:ext cx="205357" cy="139769"/>
          </a:xfrm>
          <a:prstGeom prst="upDownArrow">
            <a:avLst/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33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93770D91-83AD-C8F3-1064-9A88DCFCB44E}"/>
              </a:ext>
            </a:extLst>
          </p:cNvPr>
          <p:cNvSpPr/>
          <p:nvPr/>
        </p:nvSpPr>
        <p:spPr bwMode="auto">
          <a:xfrm>
            <a:off x="7147535" y="1740234"/>
            <a:ext cx="205357" cy="139769"/>
          </a:xfrm>
          <a:prstGeom prst="upDownArrow">
            <a:avLst/>
          </a:prstGeom>
          <a:noFill/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/>
            <a:endParaRPr lang="en-US" sz="1333" err="1"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13409-BDFC-3F35-FE8B-36640063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50" y="1875650"/>
            <a:ext cx="2914473" cy="2160511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F4E689-491D-5C27-6973-1592AFCA23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BBAA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446437" y="4357458"/>
            <a:ext cx="616151" cy="3259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D3702C-EE69-B319-133D-C62CF2EF93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BBAA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564866" y="4444401"/>
            <a:ext cx="616151" cy="3259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12D183-A23F-A0D2-E92E-15D75DD14B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BBAA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325085" y="4357458"/>
            <a:ext cx="616151" cy="3259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35FAA9-8E76-3CD5-1B05-6C8CA9C00B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BBAA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43514" y="4444401"/>
            <a:ext cx="616151" cy="325904"/>
          </a:xfrm>
          <a:prstGeom prst="rect">
            <a:avLst/>
          </a:prstGeom>
        </p:spPr>
      </p:pic>
      <p:pic>
        <p:nvPicPr>
          <p:cNvPr id="22" name="Picture 21" descr="FDio - The Universal Dataplane">
            <a:extLst>
              <a:ext uri="{FF2B5EF4-FFF2-40B4-BE49-F238E27FC236}">
                <a16:creationId xmlns:a16="http://schemas.microsoft.com/office/drawing/2014/main" id="{1DAD39C2-C604-68F0-17B0-650E0E353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6" y="4682904"/>
            <a:ext cx="541493" cy="30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26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D73F63-7FD4-0B98-B625-BA351C608EC1}"/>
              </a:ext>
            </a:extLst>
          </p:cNvPr>
          <p:cNvSpPr/>
          <p:nvPr/>
        </p:nvSpPr>
        <p:spPr>
          <a:xfrm>
            <a:off x="498185" y="4271469"/>
            <a:ext cx="7429500" cy="1151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99BE9-B79A-6B79-5AFD-EFFBAC2C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Features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9FC50B-8FBA-3E16-0735-98EF1F1DE3DE}"/>
              </a:ext>
            </a:extLst>
          </p:cNvPr>
          <p:cNvSpPr txBox="1">
            <a:spLocks/>
          </p:cNvSpPr>
          <p:nvPr/>
        </p:nvSpPr>
        <p:spPr>
          <a:xfrm>
            <a:off x="151701" y="761551"/>
            <a:ext cx="4352700" cy="3101785"/>
          </a:xfr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060" indent="-22606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/>
                <a:ea typeface="ＭＳ Ｐゴシック"/>
                <a:cs typeface="CiscoSansTT ExtraLight"/>
              </a:rPr>
              <a:t>Interface/Sub-interface</a:t>
            </a:r>
            <a:r>
              <a:rPr lang="en-US" sz="1800">
                <a:solidFill>
                  <a:srgbClr val="3F3F3F"/>
                </a:solidFill>
                <a:latin typeface="CiscoSansTT ExtraLight"/>
                <a:ea typeface="ＭＳ Ｐゴシック"/>
                <a:cs typeface="CiscoSansTT ExtraLight"/>
              </a:rPr>
              <a:t> and Stats</a:t>
            </a:r>
            <a:endParaRPr lang="en-US"/>
          </a:p>
          <a:p>
            <a:pPr marL="226060" indent="-22606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L2 Bridging</a:t>
            </a: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26060" indent="-22606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/>
                <a:ea typeface="ＭＳ Ｐゴシック"/>
                <a:cs typeface="CiscoSansTT ExtraLight"/>
              </a:rPr>
              <a:t>L3 IPv4/IPv6 – VRF, </a:t>
            </a:r>
            <a:r>
              <a:rPr lang="en-US" sz="1800">
                <a:solidFill>
                  <a:srgbClr val="3F3F3F"/>
                </a:solidFill>
                <a:latin typeface="CiscoSansTT ExtraLight"/>
                <a:ea typeface="ＭＳ Ｐゴシック"/>
                <a:cs typeface="CiscoSansTT ExtraLight"/>
              </a:rPr>
              <a:t>Route</a:t>
            </a:r>
            <a:r>
              <a:rPr lang="en-US" sz="1800">
                <a:solidFill>
                  <a:srgbClr val="3F3F3F"/>
                </a:solidFill>
                <a:effectLst/>
                <a:latin typeface="CiscoSansTT ExtraLight"/>
                <a:ea typeface="ＭＳ Ｐゴシック"/>
                <a:cs typeface="CiscoSansTT ExtraLight"/>
              </a:rPr>
              <a:t> programming</a:t>
            </a:r>
          </a:p>
          <a:p>
            <a:pPr marL="537210" lvl="1" indent="-28575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IPV4/IPV6 </a:t>
            </a:r>
          </a:p>
          <a:p>
            <a:pPr marL="537210" lvl="1" indent="-28575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/>
                <a:ea typeface="ＭＳ Ｐゴシック"/>
                <a:cs typeface="CiscoSansTT ExtraLight"/>
              </a:rPr>
              <a:t>IPV4 Multipath </a:t>
            </a:r>
            <a:r>
              <a:rPr lang="en-US" sz="1800">
                <a:solidFill>
                  <a:srgbClr val="3F3F3F"/>
                </a:solidFill>
                <a:latin typeface="CiscoSansTT ExtraLight"/>
                <a:ea typeface="ＭＳ Ｐゴシック"/>
                <a:cs typeface="CiscoSansTT ExtraLight"/>
              </a:rPr>
              <a:t>Routing</a:t>
            </a:r>
            <a:r>
              <a:rPr lang="en-US" sz="1800">
                <a:solidFill>
                  <a:srgbClr val="3F3F3F"/>
                </a:solidFill>
                <a:effectLst/>
                <a:latin typeface="CiscoSansTT ExtraLight"/>
                <a:ea typeface="ＭＳ Ｐゴシック"/>
                <a:cs typeface="CiscoSansTT ExtraLight"/>
              </a:rPr>
              <a:t> (ECMP)</a:t>
            </a:r>
          </a:p>
          <a:p>
            <a:pPr marL="537210" lvl="1" indent="-285750">
              <a:buClr>
                <a:schemeClr val="tx1"/>
              </a:buClr>
            </a:pPr>
            <a:r>
              <a:rPr lang="en-US" sz="1800">
                <a:solidFill>
                  <a:srgbClr val="3F3F3F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BGP</a:t>
            </a: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26060" indent="-226060">
              <a:buClr>
                <a:schemeClr val="tx1"/>
              </a:buClr>
            </a:pPr>
            <a:r>
              <a:rPr lang="en-US" sz="1800">
                <a:latin typeface="CiscoSansTT ExtraLight"/>
                <a:ea typeface="ＭＳ Ｐゴシック"/>
                <a:cs typeface="CiscoSansTT ExtraLight"/>
              </a:rPr>
              <a:t>Single-Hop/Multi-hop BFD</a:t>
            </a:r>
          </a:p>
          <a:p>
            <a:pPr marL="226060" indent="-226060">
              <a:buClr>
                <a:schemeClr val="tx1"/>
              </a:buClr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LLDP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3F2F4C-6C6A-3B3D-3B8B-8A820F7EE63A}"/>
              </a:ext>
            </a:extLst>
          </p:cNvPr>
          <p:cNvSpPr txBox="1">
            <a:spLocks/>
          </p:cNvSpPr>
          <p:nvPr/>
        </p:nvSpPr>
        <p:spPr>
          <a:xfrm>
            <a:off x="4502338" y="792495"/>
            <a:ext cx="4544156" cy="1973157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6478" indent="-226478" algn="l" defTabSz="912261" rtl="0" eaLnBrk="1" fontAlgn="base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478355" indent="-287859" algn="l" defTabSz="912261" rtl="0" eaLnBrk="1" fontAlgn="base" hangingPunct="1">
              <a:lnSpc>
                <a:spcPct val="95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8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575719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670967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766214" indent="-226478" algn="l" defTabSz="912261" rtl="0" eaLnBrk="1" fontAlgn="base" hangingPunct="1">
              <a:lnSpc>
                <a:spcPct val="95000"/>
              </a:lnSpc>
              <a:spcBef>
                <a:spcPts val="833"/>
              </a:spcBef>
              <a:spcAft>
                <a:spcPct val="0"/>
              </a:spcAft>
              <a:buFont typeface="Arial" charset="0"/>
              <a:buChar char="•"/>
              <a:defRPr lang="en-US" sz="1467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1151779" indent="-228588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7761" indent="-228557" algn="l" defTabSz="914346" rtl="0" eaLnBrk="1" latinLnBrk="0" hangingPunct="1">
              <a:spcBef>
                <a:spcPts val="800"/>
              </a:spcBef>
              <a:buFont typeface="Arial" pitchFamily="34" charset="0"/>
              <a:buChar char="•"/>
              <a:defRPr sz="1067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13" indent="0" algn="l" defTabSz="914346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4" indent="-228588" algn="l" defTabSz="91434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ACLs</a:t>
            </a:r>
          </a:p>
          <a:p>
            <a:pPr>
              <a:buClr>
                <a:schemeClr val="tx1"/>
              </a:buClr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LAG/LACP/</a:t>
            </a: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PortChannel</a:t>
            </a: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 err="1">
                <a:latin typeface="CiscoSansTT ExtraLight" panose="020B0303020201020303" pitchFamily="34" charset="0"/>
                <a:ea typeface="ＭＳ Ｐゴシック"/>
                <a:cs typeface="CiscoSansTT ExtraLight" panose="020B0303020201020303" pitchFamily="34" charset="0"/>
              </a:rPr>
              <a:t>VxLAN</a:t>
            </a:r>
            <a:endParaRPr lang="en-US" sz="1800">
              <a:latin typeface="CiscoSansTT ExtraLight" panose="020B0303020201020303" pitchFamily="34" charset="0"/>
              <a:ea typeface="ＭＳ Ｐゴシック"/>
              <a:cs typeface="CiscoSansTT ExtraLight" panose="020B0303020201020303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SRv6 - Support </a:t>
            </a: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uN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</a:t>
            </a: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uA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uDT4/6, H-</a:t>
            </a: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Encaps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and SRv6 policy</a:t>
            </a:r>
          </a:p>
          <a:p>
            <a:pPr marL="0" indent="0">
              <a:buNone/>
            </a:pPr>
            <a:endParaRPr lang="en-US" sz="1800">
              <a:latin typeface="CiscoSansTT ExtraLight" panose="020B0303020201020303" pitchFamily="34" charset="0"/>
              <a:ea typeface="ＭＳ Ｐゴシック"/>
              <a:cs typeface="CiscoSansTT ExtraLight" panose="020B03030202010203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9FA0B6-2430-2B6A-8F53-53F6E6F643F0}"/>
              </a:ext>
            </a:extLst>
          </p:cNvPr>
          <p:cNvSpPr/>
          <p:nvPr/>
        </p:nvSpPr>
        <p:spPr>
          <a:xfrm>
            <a:off x="2524574" y="4332410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6A1FF-388E-E4E1-8462-5845EC72E585}"/>
              </a:ext>
            </a:extLst>
          </p:cNvPr>
          <p:cNvSpPr/>
          <p:nvPr/>
        </p:nvSpPr>
        <p:spPr>
          <a:xfrm>
            <a:off x="4504401" y="4325686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072D7B0-D7C2-3018-DB22-B2DBB5C8B78C}"/>
              </a:ext>
            </a:extLst>
          </p:cNvPr>
          <p:cNvSpPr/>
          <p:nvPr/>
        </p:nvSpPr>
        <p:spPr>
          <a:xfrm>
            <a:off x="6469542" y="4339135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ABB4AD-1201-E78A-E3EB-5C952BB69A4D}"/>
              </a:ext>
            </a:extLst>
          </p:cNvPr>
          <p:cNvSpPr txBox="1"/>
          <p:nvPr/>
        </p:nvSpPr>
        <p:spPr>
          <a:xfrm>
            <a:off x="2322626" y="4067858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202505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68428-05DA-DB19-53FB-CDD33D4B5E13}"/>
              </a:ext>
            </a:extLst>
          </p:cNvPr>
          <p:cNvSpPr txBox="1"/>
          <p:nvPr/>
        </p:nvSpPr>
        <p:spPr>
          <a:xfrm>
            <a:off x="4299122" y="407534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202511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AD9F3-3727-5FF7-67E8-9F12EAEC8074}"/>
              </a:ext>
            </a:extLst>
          </p:cNvPr>
          <p:cNvSpPr txBox="1"/>
          <p:nvPr/>
        </p:nvSpPr>
        <p:spPr>
          <a:xfrm>
            <a:off x="6275618" y="407534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202605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50C05-0355-E630-DB18-DAE089EACDC8}"/>
              </a:ext>
            </a:extLst>
          </p:cNvPr>
          <p:cNvSpPr txBox="1"/>
          <p:nvPr/>
        </p:nvSpPr>
        <p:spPr>
          <a:xfrm>
            <a:off x="4814396" y="3149228"/>
            <a:ext cx="3615166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CiscoSansTT ExtraLight"/>
                <a:cs typeface="CiscoSansTT ExtraLight"/>
              </a:rPr>
              <a:t>Work Group focus:</a:t>
            </a:r>
          </a:p>
          <a:p>
            <a:r>
              <a:rPr lang="en-US">
                <a:latin typeface="CiscoSansTT ExtraLight"/>
                <a:cs typeface="CiscoSansTT ExtraLight"/>
              </a:rPr>
              <a:t>• Infra related enhancements and features</a:t>
            </a:r>
          </a:p>
          <a:p>
            <a:r>
              <a:rPr lang="en-US">
                <a:latin typeface="CiscoSansTT ExtraLight"/>
                <a:cs typeface="CiscoSansTT ExtraLight"/>
              </a:rPr>
              <a:t>• Increase test coverage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A6F72-BE8F-8F43-7111-175965D9BFB4}"/>
              </a:ext>
            </a:extLst>
          </p:cNvPr>
          <p:cNvCxnSpPr>
            <a:cxnSpLocks/>
          </p:cNvCxnSpPr>
          <p:nvPr/>
        </p:nvCxnSpPr>
        <p:spPr>
          <a:xfrm flipV="1">
            <a:off x="1774572" y="4443349"/>
            <a:ext cx="548054" cy="284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D3D3F-DFCD-4694-87EE-246DE9A1E6E4}"/>
              </a:ext>
            </a:extLst>
          </p:cNvPr>
          <p:cNvCxnSpPr>
            <a:cxnSpLocks/>
          </p:cNvCxnSpPr>
          <p:nvPr/>
        </p:nvCxnSpPr>
        <p:spPr>
          <a:xfrm flipV="1">
            <a:off x="3291012" y="4455520"/>
            <a:ext cx="569012" cy="27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6421046-4CDC-8D7A-E591-28BB33D9BB8D}"/>
              </a:ext>
            </a:extLst>
          </p:cNvPr>
          <p:cNvSpPr txBox="1"/>
          <p:nvPr/>
        </p:nvSpPr>
        <p:spPr>
          <a:xfrm>
            <a:off x="459129" y="4209299"/>
            <a:ext cx="780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SONiC</a:t>
            </a:r>
            <a:endParaRPr lang="en-US" sz="100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2D280E-C416-882F-E5B7-B65C8100A79A}"/>
              </a:ext>
            </a:extLst>
          </p:cNvPr>
          <p:cNvSpPr/>
          <p:nvPr/>
        </p:nvSpPr>
        <p:spPr>
          <a:xfrm>
            <a:off x="512736" y="4777932"/>
            <a:ext cx="7429500" cy="11864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84A7F9-31FD-CDE9-E5F9-47C9791E0C46}"/>
              </a:ext>
            </a:extLst>
          </p:cNvPr>
          <p:cNvSpPr txBox="1"/>
          <p:nvPr/>
        </p:nvSpPr>
        <p:spPr>
          <a:xfrm>
            <a:off x="444535" y="4713089"/>
            <a:ext cx="7809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VPP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89E9FDC-CA98-618B-C189-DE243D4F4830}"/>
              </a:ext>
            </a:extLst>
          </p:cNvPr>
          <p:cNvSpPr/>
          <p:nvPr/>
        </p:nvSpPr>
        <p:spPr>
          <a:xfrm>
            <a:off x="1502911" y="4821080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D6E60D-E555-24C2-4EAA-E8AF992AA413}"/>
              </a:ext>
            </a:extLst>
          </p:cNvPr>
          <p:cNvSpPr/>
          <p:nvPr/>
        </p:nvSpPr>
        <p:spPr>
          <a:xfrm>
            <a:off x="2771361" y="4783768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D55222-026A-6ECC-DFEB-64EB29AB1531}"/>
              </a:ext>
            </a:extLst>
          </p:cNvPr>
          <p:cNvSpPr txBox="1"/>
          <p:nvPr/>
        </p:nvSpPr>
        <p:spPr>
          <a:xfrm>
            <a:off x="1121832" y="4894467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202502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10FCF9-BD98-6845-4A10-E9A8652DBDCC}"/>
              </a:ext>
            </a:extLst>
          </p:cNvPr>
          <p:cNvSpPr txBox="1"/>
          <p:nvPr/>
        </p:nvSpPr>
        <p:spPr>
          <a:xfrm>
            <a:off x="2524574" y="486754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202506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4FFB1C-775E-B4D3-8460-98CCF561A709}"/>
              </a:ext>
            </a:extLst>
          </p:cNvPr>
          <p:cNvSpPr txBox="1"/>
          <p:nvPr/>
        </p:nvSpPr>
        <p:spPr>
          <a:xfrm>
            <a:off x="3762100" y="4867540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202510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F2307ED-AD53-96CC-8D28-A24B2EF56237}"/>
              </a:ext>
            </a:extLst>
          </p:cNvPr>
          <p:cNvSpPr/>
          <p:nvPr/>
        </p:nvSpPr>
        <p:spPr>
          <a:xfrm>
            <a:off x="4015780" y="4789287"/>
            <a:ext cx="304874" cy="782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896E8F-F45C-1E5F-47ED-3401C75B1FA5}"/>
              </a:ext>
            </a:extLst>
          </p:cNvPr>
          <p:cNvCxnSpPr>
            <a:cxnSpLocks/>
          </p:cNvCxnSpPr>
          <p:nvPr/>
        </p:nvCxnSpPr>
        <p:spPr>
          <a:xfrm flipV="1">
            <a:off x="4144646" y="4459888"/>
            <a:ext cx="569012" cy="27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851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7B161584-41EA-FBC2-78B0-ADFE533B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extLst>
              <a:ext uri="{FF2B5EF4-FFF2-40B4-BE49-F238E27FC236}">
                <a16:creationId xmlns:a16="http://schemas.microsoft.com/office/drawing/2014/main" id="{AF7B0E25-1D9C-8F10-65BE-A2879F6185D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1625" y="991163"/>
            <a:ext cx="7927525" cy="38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br>
              <a:rPr lang="en-US">
                <a:solidFill>
                  <a:srgbClr val="000000"/>
                </a:solidFill>
                <a:latin typeface="CiscoSansTT ExtraLight"/>
              </a:rPr>
            </a:b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14C9F-BA84-863A-D864-0C713154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-76200"/>
            <a:ext cx="6115078" cy="841375"/>
          </a:xfrm>
        </p:spPr>
        <p:txBody>
          <a:bodyPr>
            <a:normAutofit/>
          </a:bodyPr>
          <a:lstStyle/>
          <a:p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VPP High Level Components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3EF7F7-4452-195A-8FDE-17491B2B4C72}"/>
              </a:ext>
            </a:extLst>
          </p:cNvPr>
          <p:cNvSpPr/>
          <p:nvPr/>
        </p:nvSpPr>
        <p:spPr>
          <a:xfrm>
            <a:off x="402400" y="991163"/>
            <a:ext cx="4169600" cy="2680308"/>
          </a:xfrm>
          <a:prstGeom prst="roundRect">
            <a:avLst>
              <a:gd name="adj" fmla="val 414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lIns="45720" rIns="45720" rtlCol="0" anchor="t" anchorCtr="0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51AF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46BBDD-A3A7-1AB8-F882-5AE06C191CB3}"/>
              </a:ext>
            </a:extLst>
          </p:cNvPr>
          <p:cNvSpPr/>
          <p:nvPr/>
        </p:nvSpPr>
        <p:spPr>
          <a:xfrm>
            <a:off x="504849" y="1154178"/>
            <a:ext cx="3904309" cy="1082165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  <a:ea typeface="+mn-ea"/>
              <a:cs typeface="+mn-cs"/>
            </a:endParaRPr>
          </a:p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SONIC Control Plane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B1F4F9-D606-3803-42AF-C362D4410059}"/>
              </a:ext>
            </a:extLst>
          </p:cNvPr>
          <p:cNvSpPr/>
          <p:nvPr/>
        </p:nvSpPr>
        <p:spPr>
          <a:xfrm>
            <a:off x="504849" y="2296869"/>
            <a:ext cx="3904309" cy="39462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4472C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SONiC VPP SAI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13A43-6D90-547E-DCEB-BFC7C2342BF8}"/>
              </a:ext>
            </a:extLst>
          </p:cNvPr>
          <p:cNvSpPr/>
          <p:nvPr/>
        </p:nvSpPr>
        <p:spPr>
          <a:xfrm>
            <a:off x="522237" y="2947105"/>
            <a:ext cx="3904309" cy="279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 defTabSz="609559">
              <a:spcBef>
                <a:spcPct val="0"/>
              </a:spcBef>
              <a:spcAft>
                <a:spcPct val="0"/>
              </a:spcAft>
              <a:buClrTx/>
              <a:buFontTx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VPP</a:t>
            </a:r>
            <a:endParaRPr lang="en-US">
              <a:cs typeface="Arial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89E329-2C5D-0098-3816-D67094121F6F}"/>
              </a:ext>
            </a:extLst>
          </p:cNvPr>
          <p:cNvSpPr/>
          <p:nvPr/>
        </p:nvSpPr>
        <p:spPr>
          <a:xfrm>
            <a:off x="504849" y="3269498"/>
            <a:ext cx="3904309" cy="33181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DPDK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1135E7-545D-DABB-48CD-ABA3A095FE25}"/>
              </a:ext>
            </a:extLst>
          </p:cNvPr>
          <p:cNvSpPr/>
          <p:nvPr/>
        </p:nvSpPr>
        <p:spPr>
          <a:xfrm>
            <a:off x="383055" y="3838972"/>
            <a:ext cx="4169600" cy="394622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Linux Kernel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47A1BD-26CD-5C94-DBC5-825722155184}"/>
              </a:ext>
            </a:extLst>
          </p:cNvPr>
          <p:cNvSpPr/>
          <p:nvPr/>
        </p:nvSpPr>
        <p:spPr>
          <a:xfrm>
            <a:off x="383055" y="4445039"/>
            <a:ext cx="4174134" cy="39462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Compute/Networking Hardware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F5C1F-76B3-1AC6-8A43-E7A898BACC26}"/>
              </a:ext>
            </a:extLst>
          </p:cNvPr>
          <p:cNvCxnSpPr>
            <a:cxnSpLocks/>
          </p:cNvCxnSpPr>
          <p:nvPr/>
        </p:nvCxnSpPr>
        <p:spPr>
          <a:xfrm>
            <a:off x="420885" y="4348149"/>
            <a:ext cx="4132631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2DF46F-F844-D2B4-D8FD-5D094134D4C7}"/>
              </a:ext>
            </a:extLst>
          </p:cNvPr>
          <p:cNvSpPr/>
          <p:nvPr/>
        </p:nvSpPr>
        <p:spPr>
          <a:xfrm>
            <a:off x="782416" y="1290811"/>
            <a:ext cx="714703" cy="2854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IS-IS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622B58-6F54-0D5E-5C5A-D3177CDB3BD0}"/>
              </a:ext>
            </a:extLst>
          </p:cNvPr>
          <p:cNvSpPr/>
          <p:nvPr/>
        </p:nvSpPr>
        <p:spPr>
          <a:xfrm>
            <a:off x="1557526" y="1286923"/>
            <a:ext cx="714703" cy="2854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MPLS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4DF68FC-0949-5110-5F59-2E4830C7AC5A}"/>
              </a:ext>
            </a:extLst>
          </p:cNvPr>
          <p:cNvSpPr/>
          <p:nvPr/>
        </p:nvSpPr>
        <p:spPr>
          <a:xfrm>
            <a:off x="2308959" y="1296184"/>
            <a:ext cx="714703" cy="2854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414244">
                    <a:lumMod val="50000"/>
                  </a:srgbClr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QOS</a:t>
            </a:r>
          </a:p>
        </p:txBody>
      </p:sp>
      <p:sp>
        <p:nvSpPr>
          <p:cNvPr id="14" name="Rounded Rectangle 18">
            <a:extLst>
              <a:ext uri="{FF2B5EF4-FFF2-40B4-BE49-F238E27FC236}">
                <a16:creationId xmlns:a16="http://schemas.microsoft.com/office/drawing/2014/main" id="{55ED0E75-79FB-3A2B-3E57-7C523484316A}"/>
              </a:ext>
            </a:extLst>
          </p:cNvPr>
          <p:cNvSpPr/>
          <p:nvPr/>
        </p:nvSpPr>
        <p:spPr>
          <a:xfrm>
            <a:off x="1857339" y="1629835"/>
            <a:ext cx="1080151" cy="2698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414244"/>
                </a:solidFill>
                <a:latin typeface="CiscoSansTT Light"/>
              </a:rPr>
              <a:t>Telemetry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</a:endParaRPr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7A1CDDE5-EECC-A18A-F0A3-886B5FF9AADC}"/>
              </a:ext>
            </a:extLst>
          </p:cNvPr>
          <p:cNvSpPr/>
          <p:nvPr/>
        </p:nvSpPr>
        <p:spPr>
          <a:xfrm>
            <a:off x="766470" y="1632414"/>
            <a:ext cx="885764" cy="2854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414244"/>
                </a:solidFill>
                <a:latin typeface="CiscoSansTT Light"/>
              </a:rPr>
              <a:t>SNMPv3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</a:endParaRPr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9AD884ED-B998-1797-5008-C9D8AEDE6F75}"/>
              </a:ext>
            </a:extLst>
          </p:cNvPr>
          <p:cNvSpPr/>
          <p:nvPr/>
        </p:nvSpPr>
        <p:spPr>
          <a:xfrm>
            <a:off x="3101774" y="1627586"/>
            <a:ext cx="1171514" cy="2698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 defTabSz="60955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414244"/>
                </a:solidFill>
                <a:latin typeface="CiscoSansTT Light"/>
              </a:rPr>
              <a:t>Logging Infra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D4865982-FB2E-C1DF-2752-757FA869856F}"/>
              </a:ext>
            </a:extLst>
          </p:cNvPr>
          <p:cNvSpPr/>
          <p:nvPr/>
        </p:nvSpPr>
        <p:spPr>
          <a:xfrm>
            <a:off x="3088110" y="1280633"/>
            <a:ext cx="979070" cy="2932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marL="0" marR="0" lvl="0" indent="0" algn="ctr" defTabSz="60955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414244"/>
                </a:solidFill>
                <a:latin typeface="CiscoSansTT Light"/>
              </a:rPr>
              <a:t>RESTCONF</a:t>
            </a:r>
            <a:endParaRPr lang="en-US" sz="1400" b="0" i="0" u="none" strike="noStrike" kern="1200" cap="none" spc="0" normalizeH="0" baseline="0" noProof="0">
              <a:ln>
                <a:noFill/>
              </a:ln>
              <a:solidFill>
                <a:srgbClr val="414244"/>
              </a:solidFill>
              <a:effectLst/>
              <a:uLnTx/>
              <a:uFillTx/>
              <a:latin typeface="CiscoSansTT Light"/>
            </a:endParaRPr>
          </a:p>
        </p:txBody>
      </p:sp>
      <p:sp>
        <p:nvSpPr>
          <p:cNvPr id="18" name="Text Placeholder 22">
            <a:extLst>
              <a:ext uri="{FF2B5EF4-FFF2-40B4-BE49-F238E27FC236}">
                <a16:creationId xmlns:a16="http://schemas.microsoft.com/office/drawing/2014/main" id="{A90D3210-63B2-7DEA-53A2-C8B5CB491190}"/>
              </a:ext>
            </a:extLst>
          </p:cNvPr>
          <p:cNvSpPr txBox="1">
            <a:spLocks/>
          </p:cNvSpPr>
          <p:nvPr/>
        </p:nvSpPr>
        <p:spPr>
          <a:xfrm>
            <a:off x="4771003" y="975612"/>
            <a:ext cx="4217999" cy="3906488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6400">
              <a:latin typeface="CiscoSansTT ExtraLight"/>
              <a:ea typeface="ＭＳ Ｐゴシック"/>
              <a:cs typeface="CiscoSansTT ExtraLight"/>
            </a:endParaRPr>
          </a:p>
          <a:p>
            <a:endParaRPr lang="en-US" sz="6400">
              <a:latin typeface="CiscoSansTT ExtraLight"/>
              <a:ea typeface="ＭＳ Ｐゴシック"/>
              <a:cs typeface="CiscoSansTT ExtraLight"/>
            </a:endParaRPr>
          </a:p>
          <a:p>
            <a:r>
              <a:rPr lang="en-US" sz="6400" err="1">
                <a:latin typeface="CiscoSansTT ExtraLight"/>
                <a:ea typeface="ＭＳ Ｐゴシック"/>
                <a:cs typeface="CiscoSansTT ExtraLight"/>
              </a:rPr>
              <a:t>SONiC</a:t>
            </a:r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 VPP Container/KVM</a:t>
            </a:r>
            <a:endParaRPr lang="en-US">
              <a:latin typeface="CiscoSansTT ExtraLight"/>
              <a:cs typeface="CiscoSansTT ExtraLight"/>
            </a:endParaRPr>
          </a:p>
          <a:p>
            <a:endParaRPr lang="en-US" sz="6400">
              <a:latin typeface="CiscoSansTT ExtraLight" panose="020B0303020201020303" pitchFamily="34" charset="0"/>
              <a:ea typeface="ＭＳ Ｐゴシック"/>
              <a:cs typeface="CiscoSansTT ExtraLight" panose="020B0303020201020303" pitchFamily="34" charset="0"/>
            </a:endParaRPr>
          </a:p>
          <a:p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Streamlined </a:t>
            </a:r>
            <a:r>
              <a:rPr lang="en-US" sz="6400" err="1">
                <a:latin typeface="CiscoSansTT ExtraLight"/>
                <a:ea typeface="ＭＳ Ｐゴシック"/>
                <a:cs typeface="CiscoSansTT ExtraLight"/>
              </a:rPr>
              <a:t>SONiC</a:t>
            </a:r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 build on x86</a:t>
            </a:r>
          </a:p>
          <a:p>
            <a:endParaRPr lang="en-US" sz="6400">
              <a:latin typeface="CiscoSansTT ExtraLight" panose="020B0303020201020303" pitchFamily="34" charset="0"/>
              <a:ea typeface="ＭＳ Ｐゴシック"/>
              <a:cs typeface="CiscoSansTT ExtraLight" panose="020B0303020201020303" pitchFamily="34" charset="0"/>
            </a:endParaRPr>
          </a:p>
          <a:p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GNMI and REST  for all configs including FRR (FRR BGP)</a:t>
            </a:r>
          </a:p>
          <a:p>
            <a:endParaRPr lang="en-US" sz="6400">
              <a:latin typeface="CiscoSansTT ExtraLight" panose="020B0303020201020303" pitchFamily="34" charset="0"/>
              <a:ea typeface="+mn-lt"/>
              <a:cs typeface="CiscoSansTT ExtraLight" panose="020B0303020201020303" pitchFamily="34" charset="0"/>
            </a:endParaRPr>
          </a:p>
          <a:p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CLI from existing sonic-cli/</a:t>
            </a:r>
            <a:r>
              <a:rPr lang="en-US" sz="6400" err="1">
                <a:latin typeface="CiscoSansTT ExtraLight"/>
                <a:ea typeface="ＭＳ Ｐゴシック"/>
                <a:cs typeface="CiscoSansTT ExtraLight"/>
              </a:rPr>
              <a:t>vpp</a:t>
            </a:r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 cli/</a:t>
            </a:r>
            <a:r>
              <a:rPr lang="en-US" sz="6400" err="1">
                <a:latin typeface="CiscoSansTT ExtraLight"/>
                <a:ea typeface="ＭＳ Ｐゴシック"/>
                <a:cs typeface="CiscoSansTT ExtraLight"/>
              </a:rPr>
              <a:t>frr</a:t>
            </a:r>
            <a:r>
              <a:rPr lang="en-US" sz="6400">
                <a:latin typeface="CiscoSansTT ExtraLight"/>
                <a:ea typeface="ＭＳ Ｐゴシック"/>
                <a:cs typeface="CiscoSansTT ExtraLight"/>
              </a:rPr>
              <a:t> cli – for Manageability &amp; Debuggability</a:t>
            </a:r>
          </a:p>
          <a:p>
            <a:endParaRPr lang="en-US" sz="6400">
              <a:latin typeface="CiscoSansTT ExtraLight" panose="020B0303020201020303" pitchFamily="34" charset="0"/>
              <a:ea typeface="ＭＳ Ｐゴシック"/>
              <a:cs typeface="CiscoSansTT ExtraLight" panose="020B0303020201020303" pitchFamily="34" charset="0"/>
            </a:endParaRPr>
          </a:p>
          <a:p>
            <a:endParaRPr lang="en-US" sz="6400">
              <a:latin typeface="CiscoSansTT ExtraLight"/>
              <a:ea typeface="ＭＳ Ｐゴシック"/>
              <a:cs typeface="CiscoSansTT ExtraLight"/>
            </a:endParaRPr>
          </a:p>
          <a:p>
            <a:pPr marL="226060" indent="-226060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5556F70-D4EB-8091-F7D7-13A129AA11CE}"/>
              </a:ext>
            </a:extLst>
          </p:cNvPr>
          <p:cNvSpPr/>
          <p:nvPr/>
        </p:nvSpPr>
        <p:spPr>
          <a:xfrm>
            <a:off x="540834" y="2779604"/>
            <a:ext cx="3868323" cy="1504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 defTabSz="609559">
              <a:spcBef>
                <a:spcPct val="0"/>
              </a:spcBef>
              <a:spcAft>
                <a:spcPct val="0"/>
              </a:spcAft>
              <a:buClrTx/>
              <a:buFontTx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VPP binary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414244"/>
                </a:solidFill>
                <a:effectLst/>
                <a:uLnTx/>
                <a:uFillTx/>
                <a:latin typeface="CiscoSansTT Light"/>
                <a:ea typeface="+mn-ea"/>
                <a:cs typeface="+mn-cs"/>
              </a:rPr>
              <a:t>api</a:t>
            </a: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476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>
          <a:extLst>
            <a:ext uri="{FF2B5EF4-FFF2-40B4-BE49-F238E27FC236}">
              <a16:creationId xmlns:a16="http://schemas.microsoft.com/office/drawing/2014/main" id="{A1431CC6-52BB-3EC6-C28F-340621CAB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extLst>
              <a:ext uri="{FF2B5EF4-FFF2-40B4-BE49-F238E27FC236}">
                <a16:creationId xmlns:a16="http://schemas.microsoft.com/office/drawing/2014/main" id="{447290B5-DDF9-2968-69ED-3D9C9A98A10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01625" y="991163"/>
            <a:ext cx="7927525" cy="38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br>
              <a:rPr lang="en-US" sz="900">
                <a:solidFill>
                  <a:srgbClr val="000000"/>
                </a:solidFill>
                <a:latin typeface="CiscoSansTT ExtraLight"/>
              </a:rPr>
            </a:br>
            <a:endParaRPr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CA687-3CE3-00C9-00DA-24DC835C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25" y="-76200"/>
            <a:ext cx="4352925" cy="841375"/>
          </a:xfrm>
        </p:spPr>
        <p:txBody>
          <a:bodyPr/>
          <a:lstStyle/>
          <a:p>
            <a:r>
              <a:rPr lang="en-US" sz="2400" err="1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2400">
                <a:solidFill>
                  <a:schemeClr val="bg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VPP Architecture</a:t>
            </a:r>
            <a:endParaRPr lang="en-US">
              <a:solidFill>
                <a:schemeClr val="bg1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882111-732A-9C8C-8F2A-8D0B7045715A}"/>
              </a:ext>
            </a:extLst>
          </p:cNvPr>
          <p:cNvGrpSpPr/>
          <p:nvPr/>
        </p:nvGrpSpPr>
        <p:grpSpPr>
          <a:xfrm>
            <a:off x="465269" y="991121"/>
            <a:ext cx="8378566" cy="3890840"/>
            <a:chOff x="1103588" y="2006587"/>
            <a:chExt cx="10293726" cy="459527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DE47A2-8003-AA18-F384-C051A18A71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8273" y="6177078"/>
              <a:ext cx="24590" cy="923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5D06CE3-9B6C-8AD5-50F4-E3A86919CACA}"/>
                </a:ext>
              </a:extLst>
            </p:cNvPr>
            <p:cNvSpPr/>
            <p:nvPr/>
          </p:nvSpPr>
          <p:spPr>
            <a:xfrm>
              <a:off x="1103588" y="5973132"/>
              <a:ext cx="10293726" cy="25335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Board Support Package / Networking Hardware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BC6249-3293-4A46-8CD2-2B47F8C9894B}"/>
                </a:ext>
              </a:extLst>
            </p:cNvPr>
            <p:cNvSpPr/>
            <p:nvPr/>
          </p:nvSpPr>
          <p:spPr>
            <a:xfrm>
              <a:off x="1103588" y="5686886"/>
              <a:ext cx="10293726" cy="256413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Base OS (Choice of Linux Distro)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95295EC-FAA6-48AB-C9A9-67E570DC9637}"/>
                </a:ext>
              </a:extLst>
            </p:cNvPr>
            <p:cNvSpPr/>
            <p:nvPr/>
          </p:nvSpPr>
          <p:spPr>
            <a:xfrm>
              <a:off x="1103588" y="6257408"/>
              <a:ext cx="10293726" cy="344452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1001A2B-42ED-4F45-5A9B-7D231DEAD0E7}"/>
                </a:ext>
              </a:extLst>
            </p:cNvPr>
            <p:cNvSpPr/>
            <p:nvPr/>
          </p:nvSpPr>
          <p:spPr>
            <a:xfrm>
              <a:off x="1597214" y="6279209"/>
              <a:ext cx="1970452" cy="2965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CPU CLUSTER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2BCE585-F0D5-EA2B-C646-DC58DFBF0CCC}"/>
                </a:ext>
              </a:extLst>
            </p:cNvPr>
            <p:cNvSpPr/>
            <p:nvPr/>
          </p:nvSpPr>
          <p:spPr>
            <a:xfrm>
              <a:off x="4080107" y="6279944"/>
              <a:ext cx="1970452" cy="2965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CPU CLUSTER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E2412AA-F08D-D9D8-785B-8F314D61C996}"/>
                </a:ext>
              </a:extLst>
            </p:cNvPr>
            <p:cNvSpPr/>
            <p:nvPr/>
          </p:nvSpPr>
          <p:spPr>
            <a:xfrm>
              <a:off x="6559878" y="6280478"/>
              <a:ext cx="1970452" cy="2965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CPU CLUSTER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AE5A8D9-C553-3BB0-5A74-B6ADC7C5D082}"/>
                </a:ext>
              </a:extLst>
            </p:cNvPr>
            <p:cNvSpPr/>
            <p:nvPr/>
          </p:nvSpPr>
          <p:spPr>
            <a:xfrm>
              <a:off x="9039649" y="6279209"/>
              <a:ext cx="1970452" cy="2965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0955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CPU CLUSTER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9D06D5C-FF8A-2BFC-0CA8-12DA4FFADB9F}"/>
                </a:ext>
              </a:extLst>
            </p:cNvPr>
            <p:cNvGrpSpPr/>
            <p:nvPr/>
          </p:nvGrpSpPr>
          <p:grpSpPr>
            <a:xfrm>
              <a:off x="4278745" y="2006587"/>
              <a:ext cx="6681420" cy="3624641"/>
              <a:chOff x="4577598" y="2066446"/>
              <a:chExt cx="6681420" cy="3624641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FB978BCB-DFAA-8B8D-ED40-27432762081C}"/>
                  </a:ext>
                </a:extLst>
              </p:cNvPr>
              <p:cNvSpPr/>
              <p:nvPr/>
            </p:nvSpPr>
            <p:spPr>
              <a:xfrm>
                <a:off x="4577598" y="2066446"/>
                <a:ext cx="6681420" cy="362464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5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785C14-9E58-0DBD-9740-989982A02E8B}"/>
                  </a:ext>
                </a:extLst>
              </p:cNvPr>
              <p:cNvSpPr/>
              <p:nvPr/>
            </p:nvSpPr>
            <p:spPr>
              <a:xfrm>
                <a:off x="6469078" y="3591971"/>
                <a:ext cx="1557138" cy="5951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noFill/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BDB826-CC41-F09D-DFEF-17A5A9E1C564}"/>
                  </a:ext>
                </a:extLst>
              </p:cNvPr>
              <p:cNvSpPr/>
              <p:nvPr/>
            </p:nvSpPr>
            <p:spPr>
              <a:xfrm>
                <a:off x="6992703" y="4617639"/>
                <a:ext cx="3981879" cy="9718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5A90538-FD4B-51E8-C023-FF1F67CC780D}"/>
                  </a:ext>
                </a:extLst>
              </p:cNvPr>
              <p:cNvSpPr/>
              <p:nvPr/>
            </p:nvSpPr>
            <p:spPr>
              <a:xfrm>
                <a:off x="5954074" y="2168282"/>
                <a:ext cx="4612863" cy="2142459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cxnSp>
            <p:nvCxnSpPr>
              <p:cNvPr id="18" name="Elbow Connector 17">
                <a:extLst>
                  <a:ext uri="{FF2B5EF4-FFF2-40B4-BE49-F238E27FC236}">
                    <a16:creationId xmlns:a16="http://schemas.microsoft.com/office/drawing/2014/main" id="{2170E29C-2693-1A76-52B4-8B08D989554F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rot="5400000" flipH="1" flipV="1">
                <a:off x="4665732" y="4392053"/>
                <a:ext cx="2440882" cy="135801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882AEE2-8E77-B162-15A9-5C8B54D466C5}"/>
                  </a:ext>
                </a:extLst>
              </p:cNvPr>
              <p:cNvSpPr/>
              <p:nvPr/>
            </p:nvSpPr>
            <p:spPr>
              <a:xfrm>
                <a:off x="7198521" y="4671387"/>
                <a:ext cx="788275" cy="40493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Binary API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9725DF-30ED-41F8-FD31-76D32A6AE28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7592659" y="4186745"/>
                <a:ext cx="0" cy="48464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2228CE-53B9-20C2-BA93-0CA2D9028BF6}"/>
                  </a:ext>
                </a:extLst>
              </p:cNvPr>
              <p:cNvSpPr txBox="1"/>
              <p:nvPr/>
            </p:nvSpPr>
            <p:spPr>
              <a:xfrm>
                <a:off x="7247646" y="4312411"/>
                <a:ext cx="554156" cy="27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 IPC</a:t>
                </a:r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82CDC62D-9D8A-2FB5-9EF1-7500B60C14B7}"/>
                  </a:ext>
                </a:extLst>
              </p:cNvPr>
              <p:cNvSpPr/>
              <p:nvPr/>
            </p:nvSpPr>
            <p:spPr>
              <a:xfrm>
                <a:off x="5115680" y="2891538"/>
                <a:ext cx="304800" cy="262763"/>
              </a:xfrm>
              <a:prstGeom prst="can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87E001-7C3F-5C92-64DF-1B7D3E421501}"/>
                  </a:ext>
                </a:extLst>
              </p:cNvPr>
              <p:cNvSpPr txBox="1"/>
              <p:nvPr/>
            </p:nvSpPr>
            <p:spPr>
              <a:xfrm>
                <a:off x="4715894" y="2676324"/>
                <a:ext cx="1004797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platform.json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D6028DC-ABBC-AF8B-10BA-3DDB5A56CE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4280" y="3022919"/>
                <a:ext cx="517861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Can 24">
                <a:extLst>
                  <a:ext uri="{FF2B5EF4-FFF2-40B4-BE49-F238E27FC236}">
                    <a16:creationId xmlns:a16="http://schemas.microsoft.com/office/drawing/2014/main" id="{D2BCDFF5-7DFE-5F8C-98E1-BBE2BC2EDF38}"/>
                  </a:ext>
                </a:extLst>
              </p:cNvPr>
              <p:cNvSpPr/>
              <p:nvPr/>
            </p:nvSpPr>
            <p:spPr>
              <a:xfrm>
                <a:off x="5436783" y="4943952"/>
                <a:ext cx="304800" cy="262763"/>
              </a:xfrm>
              <a:prstGeom prst="can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BBBF91F-68E3-BD58-EAC3-786704F99DEF}"/>
                  </a:ext>
                </a:extLst>
              </p:cNvPr>
              <p:cNvSpPr txBox="1"/>
              <p:nvPr/>
            </p:nvSpPr>
            <p:spPr>
              <a:xfrm>
                <a:off x="5138901" y="5115300"/>
                <a:ext cx="929958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startup.conf</a:t>
                </a:r>
              </a:p>
            </p:txBody>
          </p:sp>
          <p:cxnSp>
            <p:nvCxnSpPr>
              <p:cNvPr id="27" name="Elbow Connector 26">
                <a:extLst>
                  <a:ext uri="{FF2B5EF4-FFF2-40B4-BE49-F238E27FC236}">
                    <a16:creationId xmlns:a16="http://schemas.microsoft.com/office/drawing/2014/main" id="{3A6B7B45-21A9-61E8-A2D2-12AA30ABD88F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 rot="5400000">
                <a:off x="4645897" y="3627708"/>
                <a:ext cx="2259531" cy="372957"/>
              </a:xfrm>
              <a:prstGeom prst="bentConnector3">
                <a:avLst>
                  <a:gd name="adj1" fmla="val 781"/>
                </a:avLst>
              </a:prstGeom>
              <a:ln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239D78BD-3696-876A-F64F-271A481516A5}"/>
                  </a:ext>
                </a:extLst>
              </p:cNvPr>
              <p:cNvCxnSpPr>
                <a:cxnSpLocks/>
                <a:stCxn id="25" idx="4"/>
              </p:cNvCxnSpPr>
              <p:nvPr/>
            </p:nvCxnSpPr>
            <p:spPr>
              <a:xfrm>
                <a:off x="5741583" y="5075334"/>
                <a:ext cx="1236964" cy="0"/>
              </a:xfrm>
              <a:prstGeom prst="straightConnector1">
                <a:avLst/>
              </a:prstGeom>
              <a:ln w="95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2A2555-D3E4-3A77-372B-C31F6F7BBCB3}"/>
                  </a:ext>
                </a:extLst>
              </p:cNvPr>
              <p:cNvSpPr txBox="1"/>
              <p:nvPr/>
            </p:nvSpPr>
            <p:spPr>
              <a:xfrm>
                <a:off x="4773354" y="3051586"/>
                <a:ext cx="870876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hwsku.json</a:t>
                </a:r>
              </a:p>
            </p:txBody>
          </p:sp>
          <p:sp>
            <p:nvSpPr>
              <p:cNvPr id="30" name="Can 29">
                <a:extLst>
                  <a:ext uri="{FF2B5EF4-FFF2-40B4-BE49-F238E27FC236}">
                    <a16:creationId xmlns:a16="http://schemas.microsoft.com/office/drawing/2014/main" id="{F3E2615C-8785-9504-E6AE-E0EEE8D8F3FA}"/>
                  </a:ext>
                </a:extLst>
              </p:cNvPr>
              <p:cNvSpPr/>
              <p:nvPr/>
            </p:nvSpPr>
            <p:spPr>
              <a:xfrm>
                <a:off x="8318121" y="3505329"/>
                <a:ext cx="760634" cy="742555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ASIC_DB</a:t>
                </a:r>
              </a:p>
            </p:txBody>
          </p:sp>
          <p:sp>
            <p:nvSpPr>
              <p:cNvPr id="31" name="Can 30">
                <a:extLst>
                  <a:ext uri="{FF2B5EF4-FFF2-40B4-BE49-F238E27FC236}">
                    <a16:creationId xmlns:a16="http://schemas.microsoft.com/office/drawing/2014/main" id="{08D9F429-F428-80A9-F086-F5CA121B5FB3}"/>
                  </a:ext>
                </a:extLst>
              </p:cNvPr>
              <p:cNvSpPr/>
              <p:nvPr/>
            </p:nvSpPr>
            <p:spPr>
              <a:xfrm>
                <a:off x="6351936" y="2553175"/>
                <a:ext cx="3002940" cy="609645"/>
              </a:xfrm>
              <a:prstGeom prst="ca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APPL/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CONFIG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CC88F-3EFF-E820-FCF9-425A80F09BDD}"/>
                  </a:ext>
                </a:extLst>
              </p:cNvPr>
              <p:cNvSpPr/>
              <p:nvPr/>
            </p:nvSpPr>
            <p:spPr>
              <a:xfrm>
                <a:off x="7105225" y="2743747"/>
                <a:ext cx="928470" cy="3304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Application Tables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1B4E31-0C18-290C-4D77-5CC10ED58824}"/>
                  </a:ext>
                </a:extLst>
              </p:cNvPr>
              <p:cNvSpPr/>
              <p:nvPr/>
            </p:nvSpPr>
            <p:spPr>
              <a:xfrm>
                <a:off x="8119790" y="2748442"/>
                <a:ext cx="1037812" cy="28382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>
                  <a:defRPr/>
                </a:pPr>
                <a:r>
                  <a:rPr lang="en-US" sz="900">
                    <a:solidFill>
                      <a:prstClr val="black"/>
                    </a:solidFill>
                    <a:latin typeface="Calibri" panose="020F0502020204030204"/>
                  </a:rPr>
                  <a:t>CONFIG Tables</a:t>
                </a:r>
                <a:endParaRPr lang="en-US" sz="9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07A0835-E564-7E99-BDDC-5A39404F5526}"/>
                  </a:ext>
                </a:extLst>
              </p:cNvPr>
              <p:cNvSpPr/>
              <p:nvPr/>
            </p:nvSpPr>
            <p:spPr>
              <a:xfrm>
                <a:off x="9798405" y="3096404"/>
                <a:ext cx="633929" cy="28103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SWSS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4B351A1-4729-F050-1EBE-D2187C3EC9C8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7885798" y="3871735"/>
                <a:ext cx="432323" cy="48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C2B6B9-C792-0413-BBB4-A6D126D73DE5}"/>
                  </a:ext>
                </a:extLst>
              </p:cNvPr>
              <p:cNvSpPr txBox="1"/>
              <p:nvPr/>
            </p:nvSpPr>
            <p:spPr>
              <a:xfrm>
                <a:off x="9830266" y="2449868"/>
                <a:ext cx="741246" cy="27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SONiC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DAC3C70-3022-81C5-7BF4-CDF5B45E3205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9354876" y="2851777"/>
                <a:ext cx="760494" cy="244627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Elbow Connector 37">
                <a:extLst>
                  <a:ext uri="{FF2B5EF4-FFF2-40B4-BE49-F238E27FC236}">
                    <a16:creationId xmlns:a16="http://schemas.microsoft.com/office/drawing/2014/main" id="{56EAD7E4-36F6-8FD5-EE70-910210AA96C1}"/>
                  </a:ext>
                </a:extLst>
              </p:cNvPr>
              <p:cNvCxnSpPr>
                <a:cxnSpLocks/>
                <a:endCxn id="30" idx="4"/>
              </p:cNvCxnSpPr>
              <p:nvPr/>
            </p:nvCxnSpPr>
            <p:spPr>
              <a:xfrm rot="10800000" flipV="1">
                <a:off x="9078757" y="3377431"/>
                <a:ext cx="1036615" cy="49917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6FF03E0-8A76-7198-ADD3-DDC761347B70}"/>
                  </a:ext>
                </a:extLst>
              </p:cNvPr>
              <p:cNvSpPr/>
              <p:nvPr/>
            </p:nvSpPr>
            <p:spPr>
              <a:xfrm>
                <a:off x="6442307" y="3493732"/>
                <a:ext cx="1443491" cy="71707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D379A916-B59B-2451-B9DE-430979129136}"/>
                  </a:ext>
                </a:extLst>
              </p:cNvPr>
              <p:cNvSpPr/>
              <p:nvPr/>
            </p:nvSpPr>
            <p:spPr>
              <a:xfrm>
                <a:off x="6644577" y="3871735"/>
                <a:ext cx="1039699" cy="24201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libsaivpp.so</a:t>
                </a: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79B1FD-B1DA-34C0-8259-EFB87F2CA1F1}"/>
                  </a:ext>
                </a:extLst>
              </p:cNvPr>
              <p:cNvSpPr txBox="1"/>
              <p:nvPr/>
            </p:nvSpPr>
            <p:spPr>
              <a:xfrm>
                <a:off x="6541976" y="3505329"/>
                <a:ext cx="656071" cy="27261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syncd</a:t>
                </a: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1F7B611-D18A-A55E-9227-FE3CB4B00A24}"/>
                  </a:ext>
                </a:extLst>
              </p:cNvPr>
              <p:cNvSpPr/>
              <p:nvPr/>
            </p:nvSpPr>
            <p:spPr>
              <a:xfrm>
                <a:off x="8297758" y="4694532"/>
                <a:ext cx="2269179" cy="41087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BA58970-42AD-0BDE-E952-38A2A0388D76}"/>
                  </a:ext>
                </a:extLst>
              </p:cNvPr>
              <p:cNvSpPr txBox="1"/>
              <p:nvPr/>
            </p:nvSpPr>
            <p:spPr>
              <a:xfrm>
                <a:off x="8310815" y="4671386"/>
                <a:ext cx="949654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VPP workers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F5F189E-FDDB-07B8-89B5-285F8067A05E}"/>
                  </a:ext>
                </a:extLst>
              </p:cNvPr>
              <p:cNvSpPr/>
              <p:nvPr/>
            </p:nvSpPr>
            <p:spPr>
              <a:xfrm>
                <a:off x="7608164" y="5140033"/>
                <a:ext cx="3308958" cy="35729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3721B29-2D76-F5B0-3429-2082E2FB8E14}"/>
                  </a:ext>
                </a:extLst>
              </p:cNvPr>
              <p:cNvSpPr txBox="1"/>
              <p:nvPr/>
            </p:nvSpPr>
            <p:spPr>
              <a:xfrm>
                <a:off x="7575479" y="5110212"/>
                <a:ext cx="951622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VPP Masters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B550312-CA69-29B6-B7AB-D585C406711D}"/>
                  </a:ext>
                </a:extLst>
              </p:cNvPr>
              <p:cNvSpPr txBox="1"/>
              <p:nvPr/>
            </p:nvSpPr>
            <p:spPr>
              <a:xfrm>
                <a:off x="9697718" y="5167436"/>
                <a:ext cx="1099329" cy="27261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Linux CP plugin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4A8E3F7-3473-7954-A4F4-28CEBDE7898A}"/>
                  </a:ext>
                </a:extLst>
              </p:cNvPr>
              <p:cNvSpPr txBox="1"/>
              <p:nvPr/>
            </p:nvSpPr>
            <p:spPr>
              <a:xfrm>
                <a:off x="8578709" y="5169616"/>
                <a:ext cx="1063880" cy="272617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Netlink  plugin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4C66CC-58C9-8524-1654-3E51B6F60A47}"/>
                  </a:ext>
                </a:extLst>
              </p:cNvPr>
              <p:cNvSpPr txBox="1"/>
              <p:nvPr/>
            </p:nvSpPr>
            <p:spPr>
              <a:xfrm>
                <a:off x="7105225" y="5238186"/>
                <a:ext cx="741246" cy="27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VPP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1E576E7-F55B-850C-1E9E-C1E37642C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777" y="5424993"/>
                <a:ext cx="0" cy="25540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74BDE16E-E25C-C3D1-FB8F-143538F03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1870" y="5424993"/>
                <a:ext cx="0" cy="25540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03DA516F-4B95-B5A2-7504-B7FE56246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828" y="4235899"/>
                <a:ext cx="0" cy="14444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7274E5F-FCAC-3A1E-A603-A656F4B95314}"/>
                  </a:ext>
                </a:extLst>
              </p:cNvPr>
              <p:cNvSpPr txBox="1"/>
              <p:nvPr/>
            </p:nvSpPr>
            <p:spPr>
              <a:xfrm>
                <a:off x="5857072" y="4326298"/>
                <a:ext cx="786191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Host Path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FF6923-1F21-43AE-0296-CF08AB0F0DB6}"/>
                  </a:ext>
                </a:extLst>
              </p:cNvPr>
              <p:cNvSpPr txBox="1"/>
              <p:nvPr/>
            </p:nvSpPr>
            <p:spPr>
              <a:xfrm>
                <a:off x="5031250" y="4111085"/>
                <a:ext cx="813763" cy="2726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Generates</a:t>
                </a:r>
              </a:p>
            </p:txBody>
          </p:sp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8C9BAFD3-202F-3507-0DDF-F67E6C3C16F6}"/>
                  </a:ext>
                </a:extLst>
              </p:cNvPr>
              <p:cNvSpPr/>
              <p:nvPr/>
            </p:nvSpPr>
            <p:spPr>
              <a:xfrm>
                <a:off x="6005846" y="3215135"/>
                <a:ext cx="1562588" cy="27425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VPP platform service</a:t>
                </a: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06D46135-117A-D036-B59E-C7E283567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66937" y="5444435"/>
                <a:ext cx="0" cy="235959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C2F4598-F12B-DA68-89B8-68A5CA12DE89}"/>
                  </a:ext>
                </a:extLst>
              </p:cNvPr>
              <p:cNvSpPr txBox="1"/>
              <p:nvPr/>
            </p:nvSpPr>
            <p:spPr>
              <a:xfrm>
                <a:off x="4630768" y="2381984"/>
                <a:ext cx="1360400" cy="27261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defTabSz="609559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ＭＳ Ｐゴシック"/>
                  </a:rPr>
                  <a:t>VM </a:t>
                </a:r>
                <a:r>
                  <a:rPr lang="en-US" sz="900" kern="1200">
                    <a:solidFill>
                      <a:prstClr val="black"/>
                    </a:solidFill>
                    <a:ea typeface="ＭＳ Ｐゴシック"/>
                  </a:rPr>
                  <a:t>or Container</a:t>
                </a:r>
                <a:endParaRPr lang="en-US" sz="9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3E94AB-07E3-23CD-5923-9CD1862F4C2C}"/>
                  </a:ext>
                </a:extLst>
              </p:cNvPr>
              <p:cNvSpPr/>
              <p:nvPr/>
            </p:nvSpPr>
            <p:spPr>
              <a:xfrm>
                <a:off x="6325979" y="2192515"/>
                <a:ext cx="2819938" cy="32731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5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824F42EB-5F5F-8224-6BE5-95908A7C2684}"/>
                  </a:ext>
                </a:extLst>
              </p:cNvPr>
              <p:cNvSpPr/>
              <p:nvPr/>
            </p:nvSpPr>
            <p:spPr>
              <a:xfrm>
                <a:off x="6375458" y="2236783"/>
                <a:ext cx="831846" cy="24305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5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CLI</a:t>
                </a:r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BB7C86A9-BE7F-CE12-06A1-914574974036}"/>
                  </a:ext>
                </a:extLst>
              </p:cNvPr>
              <p:cNvSpPr/>
              <p:nvPr/>
            </p:nvSpPr>
            <p:spPr>
              <a:xfrm>
                <a:off x="7302298" y="2239201"/>
                <a:ext cx="831846" cy="24305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5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GNMI</a:t>
                </a:r>
              </a:p>
            </p:txBody>
          </p:sp>
          <p:sp>
            <p:nvSpPr>
              <p:cNvPr id="60" name="Rounded Rectangle 59">
                <a:extLst>
                  <a:ext uri="{FF2B5EF4-FFF2-40B4-BE49-F238E27FC236}">
                    <a16:creationId xmlns:a16="http://schemas.microsoft.com/office/drawing/2014/main" id="{73FBB76E-0EAB-5A2B-A265-8D5C1DA82AD2}"/>
                  </a:ext>
                </a:extLst>
              </p:cNvPr>
              <p:cNvSpPr/>
              <p:nvPr/>
            </p:nvSpPr>
            <p:spPr>
              <a:xfrm>
                <a:off x="8234467" y="2243344"/>
                <a:ext cx="831846" cy="24305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5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REST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9205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BB82-23B2-266B-373F-CDF0D3DD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VPP – VNET </a:t>
            </a:r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VxLAN</a:t>
            </a:r>
            <a:endParaRPr 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ADFB9A-A2AE-CEEE-C654-C736B474A915}"/>
              </a:ext>
            </a:extLst>
          </p:cNvPr>
          <p:cNvSpPr txBox="1">
            <a:spLocks/>
          </p:cNvSpPr>
          <p:nvPr/>
        </p:nvSpPr>
        <p:spPr>
          <a:xfrm>
            <a:off x="607892" y="1375576"/>
            <a:ext cx="4567611" cy="330158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Support IPv4 and IPv6 </a:t>
            </a: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VxLAN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Encapsulation and Decapsulation for VNET Peering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Support multi-hop BFD monitoring for route protection</a:t>
            </a:r>
          </a:p>
          <a:p>
            <a:pPr>
              <a:buFont typeface="Courier New"/>
              <a:buChar char="o"/>
            </a:pP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VxLAN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ECMP path and primary/backup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BBA5C-EE54-1E31-ED70-DBD2BF6DF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205" y="989146"/>
            <a:ext cx="2769511" cy="39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06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8D46-2669-711E-D7B7-7AC1D209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SRv6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7CA259-B86E-F77F-1499-04A959984391}"/>
              </a:ext>
            </a:extLst>
          </p:cNvPr>
          <p:cNvGraphicFramePr>
            <a:graphicFrameLocks noGrp="1"/>
          </p:cNvGraphicFramePr>
          <p:nvPr/>
        </p:nvGraphicFramePr>
        <p:xfrm>
          <a:off x="413468" y="826935"/>
          <a:ext cx="8205746" cy="4106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163">
                  <a:extLst>
                    <a:ext uri="{9D8B030D-6E8A-4147-A177-3AD203B41FA5}">
                      <a16:colId xmlns:a16="http://schemas.microsoft.com/office/drawing/2014/main" val="3742734267"/>
                    </a:ext>
                  </a:extLst>
                </a:gridCol>
                <a:gridCol w="6429583">
                  <a:extLst>
                    <a:ext uri="{9D8B030D-6E8A-4147-A177-3AD203B41FA5}">
                      <a16:colId xmlns:a16="http://schemas.microsoft.com/office/drawing/2014/main" val="2550768779"/>
                    </a:ext>
                  </a:extLst>
                </a:gridCol>
              </a:tblGrid>
              <a:tr h="500810">
                <a:tc>
                  <a:txBody>
                    <a:bodyPr/>
                    <a:lstStyle/>
                    <a:p>
                      <a:r>
                        <a:rPr lang="en-US"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Supported Behavior</a:t>
                      </a:r>
                      <a:endParaRPr lang="en-CA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Description</a:t>
                      </a:r>
                      <a:endParaRPr lang="en-CA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987029"/>
                  </a:ext>
                </a:extLst>
              </a:tr>
              <a:tr h="657960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uN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NEXT-CSID (Compressed SID) End behavior with a pseudocode of shift-and-lookup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079530"/>
                  </a:ext>
                </a:extLst>
              </a:tr>
              <a:tr h="530814">
                <a:tc>
                  <a:txBody>
                    <a:bodyPr/>
                    <a:lstStyle/>
                    <a:p>
                      <a:r>
                        <a:rPr lang="en-US" sz="1400" err="1">
                          <a:latin typeface="CiscoSansTT ExtraLight" panose="020B0303020201020303" pitchFamily="34" charset="0"/>
                          <a:cs typeface="CiscoSansTT ExtraLight" panose="020B0303020201020303" pitchFamily="34" charset="0"/>
                        </a:rPr>
                        <a:t>uA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NEXT-CSID 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End.X</a:t>
                      </a: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behavior with a pseudocode of shift-and-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xconnect</a:t>
                      </a:r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(to a specified interface)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65552"/>
                  </a:ext>
                </a:extLst>
              </a:tr>
              <a:tr h="11374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iscoSansTT ExtraLight" panose="020B0303020201020303" pitchFamily="34" charset="0"/>
                          <a:ea typeface="Times New Roman" panose="02020603050405020304" pitchFamily="18" charset="0"/>
                          <a:cs typeface="CiscoSansTT ExtraLight" panose="020B0303020201020303" pitchFamily="34" charset="0"/>
                        </a:rPr>
                        <a:t>SRv6 SID List + Policy</a:t>
                      </a:r>
                      <a:endParaRPr lang="en-CA" sz="1400">
                        <a:effectLst/>
                        <a:latin typeface="CiscoSansTT ExtraLight" panose="020B0303020201020303" pitchFamily="34" charset="0"/>
                        <a:ea typeface="Times New Roman" panose="02020603050405020304" pitchFamily="18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List of segment IDs (SIDs) to be used with traffic steering. Multiple SID lists can be used in a single policy for traffic steering, and both </a:t>
                      </a:r>
                      <a:r>
                        <a:rPr kumimoji="0"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encap</a:t>
                      </a: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and insert are supported</a:t>
                      </a:r>
                      <a:r>
                        <a:rPr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(only </a:t>
                      </a:r>
                      <a:r>
                        <a:rPr lang="en-US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encap</a:t>
                      </a:r>
                      <a:r>
                        <a:rPr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is supported by FRR, however).</a:t>
                      </a: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 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989743"/>
                  </a:ext>
                </a:extLst>
              </a:tr>
              <a:tr h="7077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effectLst/>
                          <a:latin typeface="CiscoSansTT ExtraLight" panose="020B0303020201020303" pitchFamily="34" charset="0"/>
                          <a:ea typeface="Times New Roman" panose="02020603050405020304" pitchFamily="18" charset="0"/>
                          <a:cs typeface="CiscoSansTT ExtraLight" panose="020B0303020201020303" pitchFamily="34" charset="0"/>
                        </a:rPr>
                        <a:t>Prefix steering over a SID List </a:t>
                      </a:r>
                      <a:endParaRPr lang="en-CA" sz="1400">
                        <a:effectLst/>
                        <a:latin typeface="CiscoSansTT ExtraLight" panose="020B0303020201020303" pitchFamily="34" charset="0"/>
                        <a:ea typeface="Times New Roman" panose="02020603050405020304" pitchFamily="18" charset="0"/>
                        <a:cs typeface="CiscoSansTT ExtraLight" panose="020B0303020201020303" pitchFamily="34" charset="0"/>
                      </a:endParaRPr>
                    </a:p>
                    <a:p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Allows for traffic engineering by routing traffic over a pre-defined policy / SID list.</a:t>
                      </a:r>
                      <a:endParaRPr lang="en-CA" sz="1400" kern="1200">
                        <a:solidFill>
                          <a:schemeClr val="dk1"/>
                        </a:solidFill>
                        <a:effectLst/>
                        <a:latin typeface="CiscoSansTT ExtraLight" panose="020B0303020201020303" pitchFamily="34" charset="0"/>
                        <a:ea typeface="+mn-ea"/>
                        <a:cs typeface="CiscoSansTT ExtraLight" panose="020B0303020201020303" pitchFamily="34" charset="0"/>
                      </a:endParaRPr>
                    </a:p>
                    <a:p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529451"/>
                  </a:ext>
                </a:extLst>
              </a:tr>
              <a:tr h="53081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CiscoSansTT ExtraLight" panose="020B0303020201020303" pitchFamily="34" charset="0"/>
                          <a:ea typeface="Times New Roman" panose="02020603050405020304" pitchFamily="18" charset="0"/>
                          <a:cs typeface="CiscoSansTT ExtraLight" panose="020B0303020201020303" pitchFamily="34" charset="0"/>
                        </a:rPr>
                        <a:t>uDT4, uDT6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CiscoSansTT ExtraLight" panose="020B0303020201020303" pitchFamily="34" charset="0"/>
                          <a:ea typeface="+mn-ea"/>
                          <a:cs typeface="CiscoSansTT ExtraLight" panose="020B0303020201020303" pitchFamily="34" charset="0"/>
                        </a:rPr>
                        <a:t>Endpoint with decapsulation and IPv4/6 table lookup (IPv6-L3VPN - equivalent to per-VRF VPN label).</a:t>
                      </a:r>
                      <a:endParaRPr lang="en-CA" sz="1400">
                        <a:latin typeface="CiscoSansTT ExtraLight" panose="020B0303020201020303" pitchFamily="34" charset="0"/>
                        <a:cs typeface="CiscoSansTT ExtraLight" panose="020B0303020201020303" pitchFamily="34" charset="0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3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13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F41A-8DE9-5AC6-2000-B7663BDF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A1BF0-1DCC-498C-AEC2-6E1A1388E0BD}"/>
              </a:ext>
            </a:extLst>
          </p:cNvPr>
          <p:cNvSpPr txBox="1"/>
          <p:nvPr/>
        </p:nvSpPr>
        <p:spPr>
          <a:xfrm>
            <a:off x="302075" y="1340643"/>
            <a:ext cx="8197869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deployed in a VM</a:t>
            </a:r>
          </a:p>
          <a:p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Single NPU – could be extended to multiple NPUs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Up to 32 interfaces – could be extended with different profiles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10 CPU cores</a:t>
            </a:r>
          </a:p>
          <a:p>
            <a:pPr lvl="8"/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	VPP control plane:1</a:t>
            </a:r>
          </a:p>
          <a:p>
            <a:pPr lvl="6"/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	VPP data plane: 3 and can be adjusted based on BW requirements</a:t>
            </a:r>
          </a:p>
          <a:p>
            <a:pPr lvl="6"/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	</a:t>
            </a:r>
            <a:r>
              <a:rPr lang="en-US" sz="16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: 6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6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8G memory</a:t>
            </a:r>
            <a:endParaRPr lang="en-US" sz="18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can be deployed in a topology with other physical switches and/or virtual switches.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Container deployment is also possible</a:t>
            </a:r>
            <a:endParaRPr lang="en-US" sz="200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011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5808C-C7CA-9D91-9F91-56D244CF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5FD1B6-1725-AEA9-21A4-5D6DFF9A2D0F}"/>
              </a:ext>
            </a:extLst>
          </p:cNvPr>
          <p:cNvSpPr/>
          <p:nvPr/>
        </p:nvSpPr>
        <p:spPr>
          <a:xfrm>
            <a:off x="140677" y="2046849"/>
            <a:ext cx="3397348" cy="163185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D803E-42F9-44BD-C895-74B96974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4" y="-76200"/>
            <a:ext cx="6011319" cy="84180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vSmartSwitch</a:t>
            </a: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– </a:t>
            </a:r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 + Bmv2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E384CD9-99DF-C6C0-98B0-A24B39FEDF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73049" y="-37298572"/>
          <a:ext cx="64530892" cy="39630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52800" imgH="2057400" progId="Visio.Drawing.15">
                  <p:embed/>
                </p:oleObj>
              </mc:Choice>
              <mc:Fallback>
                <p:oleObj r:id="rId3" imgW="3352800" imgH="205740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E384CD9-99DF-C6C0-98B0-A24B39FEDF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73049" y="-37298572"/>
                        <a:ext cx="64530892" cy="396303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AA9680-E9CC-17F4-83F1-486CF71415FD}"/>
              </a:ext>
            </a:extLst>
          </p:cNvPr>
          <p:cNvSpPr txBox="1"/>
          <p:nvPr/>
        </p:nvSpPr>
        <p:spPr>
          <a:xfrm>
            <a:off x="3562644" y="1435429"/>
            <a:ext cx="5402199" cy="2854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 sandbox for </a:t>
            </a:r>
            <a:r>
              <a:rPr lang="en-US" sz="18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smartswitch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development &amp; test with all open source components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kern="100" dirty="0">
              <a:effectLst/>
              <a:latin typeface="CiscoSansTT ExtraLight" panose="020B0303020201020303" pitchFamily="34" charset="0"/>
              <a:ea typeface="DengXian" panose="02010600030101010101" pitchFamily="2" charset="-122"/>
              <a:cs typeface="CiscoSansTT ExtraLight" panose="020B0303020201020303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S</a:t>
            </a:r>
            <a:r>
              <a:rPr lang="en-US" sz="1800" dirty="0">
                <a:effectLst/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olution leverages </a:t>
            </a:r>
            <a:r>
              <a:rPr lang="en-US" sz="1800" dirty="0" err="1"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SONiC</a:t>
            </a:r>
            <a:r>
              <a:rPr lang="en-US" sz="1800" dirty="0"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-VPP</a:t>
            </a:r>
            <a:r>
              <a:rPr lang="en-US" sz="1800" dirty="0">
                <a:effectLst/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 as NPU</a:t>
            </a:r>
          </a:p>
          <a:p>
            <a:pPr>
              <a:lnSpc>
                <a:spcPct val="115000"/>
              </a:lnSpc>
            </a:pPr>
            <a:endParaRPr lang="en-US" sz="18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Bmv2 simulates DPU data plane</a:t>
            </a:r>
            <a:endParaRPr lang="en-US" sz="1800" kern="100" dirty="0">
              <a:latin typeface="CiscoSansTT ExtraLight" panose="020B0303020201020303" pitchFamily="34" charset="0"/>
              <a:ea typeface="DengXian" panose="02010600030101010101" pitchFamily="2" charset="-122"/>
              <a:cs typeface="CiscoSansTT ExtraLight" panose="020B0303020201020303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 </a:t>
            </a:r>
          </a:p>
          <a:p>
            <a:pPr marL="285750" marR="0" lvl="0" indent="-2857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iscoSansTT ExtraLight" panose="020B0303020201020303" pitchFamily="34" charset="0"/>
                <a:ea typeface="DengXian" panose="02010600030101010101" pitchFamily="2" charset="-122"/>
                <a:cs typeface="CiscoSansTT ExtraLight" panose="020B0303020201020303" pitchFamily="34" charset="0"/>
              </a:rPr>
              <a:t>Verification traffic is sent from PTF and sniffed from PTF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FC8755-9C30-BE3D-2166-1F853E3AB705}"/>
              </a:ext>
            </a:extLst>
          </p:cNvPr>
          <p:cNvSpPr/>
          <p:nvPr/>
        </p:nvSpPr>
        <p:spPr>
          <a:xfrm>
            <a:off x="399170" y="2331816"/>
            <a:ext cx="1041009" cy="8967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algn="ctr"/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algn="ctr"/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VPP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D50EDB-E29E-F703-D66E-5DBECEDF8F8F}"/>
              </a:ext>
            </a:extLst>
          </p:cNvPr>
          <p:cNvSpPr/>
          <p:nvPr/>
        </p:nvSpPr>
        <p:spPr>
          <a:xfrm>
            <a:off x="2147844" y="2331817"/>
            <a:ext cx="1041009" cy="8967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BMv2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7EC73-F02F-8BDB-5823-9F0D81F03608}"/>
              </a:ext>
            </a:extLst>
          </p:cNvPr>
          <p:cNvSpPr/>
          <p:nvPr/>
        </p:nvSpPr>
        <p:spPr>
          <a:xfrm>
            <a:off x="1132449" y="2468880"/>
            <a:ext cx="295422" cy="225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3E9310-3551-AE3B-0E05-5C147EE2F1D8}"/>
              </a:ext>
            </a:extLst>
          </p:cNvPr>
          <p:cNvSpPr/>
          <p:nvPr/>
        </p:nvSpPr>
        <p:spPr>
          <a:xfrm>
            <a:off x="2147844" y="2486740"/>
            <a:ext cx="295422" cy="2250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EE236A-C02D-7E94-C198-92DDEE929B73}"/>
              </a:ext>
            </a:extLst>
          </p:cNvPr>
          <p:cNvCxnSpPr>
            <a:cxnSpLocks/>
          </p:cNvCxnSpPr>
          <p:nvPr/>
        </p:nvCxnSpPr>
        <p:spPr>
          <a:xfrm>
            <a:off x="1452489" y="2603073"/>
            <a:ext cx="67073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08F47B0-E2AB-1FE7-B2C4-EB125AD65D4D}"/>
              </a:ext>
            </a:extLst>
          </p:cNvPr>
          <p:cNvSpPr txBox="1"/>
          <p:nvPr/>
        </p:nvSpPr>
        <p:spPr>
          <a:xfrm>
            <a:off x="2147844" y="3383457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vSmartSwitch</a:t>
            </a: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684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93150-FDBA-A84A-7162-9CA9EFBD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in Azure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D3C1C8-CB61-3500-A9C9-A7880937C6B3}"/>
              </a:ext>
            </a:extLst>
          </p:cNvPr>
          <p:cNvSpPr txBox="1"/>
          <p:nvPr/>
        </p:nvSpPr>
        <p:spPr>
          <a:xfrm>
            <a:off x="439004" y="917038"/>
            <a:ext cx="8428383" cy="418576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50800"/>
            <a:r>
              <a:rPr lang="en-US" sz="24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</a:t>
            </a:r>
            <a:r>
              <a:rPr lang="en-US" sz="2400" dirty="0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nable </a:t>
            </a:r>
            <a:r>
              <a:rPr lang="en-US" sz="2400" dirty="0" err="1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2400" dirty="0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as sonic PR checker</a:t>
            </a:r>
          </a:p>
          <a:p>
            <a:pPr marL="50800"/>
            <a:r>
              <a:rPr lang="en-US" sz="2400" dirty="0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Complements </a:t>
            </a:r>
            <a:r>
              <a:rPr lang="en-US" sz="2400" dirty="0" err="1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2400" dirty="0">
                <a:solidFill>
                  <a:srgbClr val="212121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-Vs</a:t>
            </a:r>
            <a:endParaRPr lang="en-US" sz="24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50800" indent="0">
              <a:buNone/>
            </a:pPr>
            <a:endParaRPr lang="en-US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US" sz="2000" b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Runs nightly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/>
                <a:cs typeface="CiscoSansTT ExtraLight"/>
              </a:rPr>
              <a:t>Build pipelines for 2505 and master (in pass thru mode)</a:t>
            </a:r>
            <a:endParaRPr lang="en-US" sz="1800" dirty="0">
              <a:latin typeface="CiscoSansTT ExtraLight" panose="020B0303020201020303" pitchFamily="34" charset="0"/>
              <a:cs typeface="CiscoSansTT ExtraLight" panose="020B0303020201020303" pitchFamily="34" charset="0"/>
              <a:hlinkClick r:id="rId3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Test pipeline run sonic-</a:t>
            </a:r>
            <a:r>
              <a:rPr lang="en-US" sz="18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mgmt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tests on T1-LAG topology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Recent test result: </a:t>
            </a:r>
            <a:r>
              <a:rPr lang="en-CA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463 passed, 1 unstable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Additional 500+ ACL tests yet to be committed</a:t>
            </a:r>
            <a:endParaRPr lang="en-US" sz="20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lvl="2"/>
            <a:endParaRPr lang="en-US" sz="2000" b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lvl="2"/>
            <a:r>
              <a:rPr lang="en-US" sz="2000" b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Next Steps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Promote build and test pipelines to PR checker to both </a:t>
            </a:r>
            <a:r>
              <a:rPr lang="en-US" sz="1800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sonic-</a:t>
            </a:r>
            <a:r>
              <a:rPr lang="en-US" sz="1800" i="1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buildimage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and </a:t>
            </a:r>
            <a:r>
              <a:rPr lang="en-US" sz="1800" i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sonic-</a:t>
            </a:r>
            <a:r>
              <a:rPr lang="en-US" sz="1800" i="1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mgmt</a:t>
            </a:r>
            <a:endParaRPr lang="en-US" sz="1800" i="1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Expanding to other </a:t>
            </a:r>
            <a:r>
              <a:rPr lang="en-US" sz="18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topos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: T0, multi-</a:t>
            </a:r>
            <a:r>
              <a:rPr lang="en-US" sz="18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asic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</a:t>
            </a:r>
            <a:r>
              <a:rPr lang="en-US" sz="1800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smartswitch</a:t>
            </a: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, with more feature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7ED324-D568-9ECE-2755-D9EA7ECB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568" y="194589"/>
            <a:ext cx="1522957" cy="3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45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5F02-0115-83E0-A4E1-8EABC0C2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075" y="-76200"/>
            <a:ext cx="6019212" cy="841800"/>
          </a:xfrm>
        </p:spPr>
        <p:txBody>
          <a:bodyPr>
            <a:normAutofit/>
          </a:bodyPr>
          <a:lstStyle/>
          <a:p>
            <a:r>
              <a:rPr lang="en-US" dirty="0">
                <a:latin typeface="CiscoSansTT ExtraLight"/>
                <a:cs typeface="CiscoSansTT ExtraLight"/>
              </a:rPr>
              <a:t>Community Collaborations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E0957-C0C7-2B2F-C891-B42D55DE7C5B}"/>
              </a:ext>
            </a:extLst>
          </p:cNvPr>
          <p:cNvSpPr txBox="1"/>
          <p:nvPr/>
        </p:nvSpPr>
        <p:spPr>
          <a:xfrm>
            <a:off x="4759452" y="1509333"/>
            <a:ext cx="4273573" cy="3292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altLang="en-US" b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is​ being evaluated at Equinix </a:t>
            </a:r>
            <a:r>
              <a:rPr lang="en-US" alt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to enable hybrid/multi-cloud connectivity,  particularly for private networking between Azure, AWS, GCP (and other cloud providers).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This evaluation targets integration of Equinix Fabric, with </a:t>
            </a:r>
            <a:r>
              <a:rPr lang="en-US" alt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alt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and VPP running in containers on Equinix infrastructure as a Service.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latin typeface="CiscoSansTT ExtraLight"/>
                <a:cs typeface="CiscoSansTT ExtraLight"/>
              </a:rPr>
              <a:t>This approach allows for quick deployment and teardown, enabling use cases like transferring large datasets between clouds, complying with disaster recovery policies, and enabling multi-modal AI inferencing.</a:t>
            </a:r>
          </a:p>
          <a:p>
            <a:pPr>
              <a:spcBef>
                <a:spcPct val="0"/>
              </a:spcBef>
              <a:spcAft>
                <a:spcPct val="0"/>
              </a:spcAft>
              <a:buClrTx/>
            </a:pPr>
            <a:endParaRPr lang="en-US" altLang="en-US">
              <a:solidFill>
                <a:schemeClr val="tx1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E360EE-BC60-FC94-8FA7-A4CACAF5CC74}"/>
              </a:ext>
            </a:extLst>
          </p:cNvPr>
          <p:cNvSpPr txBox="1"/>
          <p:nvPr/>
        </p:nvSpPr>
        <p:spPr>
          <a:xfrm>
            <a:off x="172520" y="1508225"/>
            <a:ext cx="442906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0" err="1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800" b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</a:t>
            </a:r>
            <a:r>
              <a:rPr lang="en-US" sz="1800" b="1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is being used </a:t>
            </a:r>
            <a:r>
              <a:rPr lang="en-US" sz="1800" b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</a:t>
            </a:r>
            <a:r>
              <a:rPr lang="en-US" sz="1800" b="1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 enable AZURE </a:t>
            </a:r>
            <a:r>
              <a:rPr lang="en-US" sz="1800" b="1" err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800" b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CI-CD</a:t>
            </a:r>
            <a:r>
              <a:rPr lang="en-US" sz="1800" b="1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 </a:t>
            </a:r>
          </a:p>
          <a:p>
            <a:endParaRPr lang="en-US" sz="1800">
              <a:solidFill>
                <a:srgbClr val="001D35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US" b="0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This approach allows for quick setup, validation and teardown,  </a:t>
            </a:r>
            <a:r>
              <a:rPr lang="en-US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enabling </a:t>
            </a:r>
            <a:r>
              <a:rPr lang="en-US" b="0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Azure testing of various technologies, and features in </a:t>
            </a:r>
            <a:r>
              <a:rPr lang="en-US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T1 and T0 topologies</a:t>
            </a:r>
          </a:p>
        </p:txBody>
      </p:sp>
      <p:pic>
        <p:nvPicPr>
          <p:cNvPr id="8" name="Picture 4" descr="Equinix - Wikipedia">
            <a:extLst>
              <a:ext uri="{FF2B5EF4-FFF2-40B4-BE49-F238E27FC236}">
                <a16:creationId xmlns:a16="http://schemas.microsoft.com/office/drawing/2014/main" id="{9E1DBBF0-1978-88EC-633B-6A3E9D728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56" y="825146"/>
            <a:ext cx="951626" cy="45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3B6AD-BD5E-F454-977A-16E1AC7F93C8}"/>
              </a:ext>
            </a:extLst>
          </p:cNvPr>
          <p:cNvSpPr txBox="1"/>
          <p:nvPr/>
        </p:nvSpPr>
        <p:spPr>
          <a:xfrm>
            <a:off x="172520" y="3508772"/>
            <a:ext cx="4429068" cy="12926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0" err="1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 sz="1800" b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</a:t>
            </a:r>
            <a:r>
              <a:rPr lang="en-US" sz="1800" b="1" i="0">
                <a:solidFill>
                  <a:srgbClr val="001D35"/>
                </a:solidFill>
                <a:effectLst/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@</a:t>
            </a:r>
          </a:p>
          <a:p>
            <a:endParaRPr lang="en-US" sz="1800" b="1">
              <a:solidFill>
                <a:srgbClr val="001D35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r>
              <a:rPr lang="en-US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Max &amp; team are making enhancements</a:t>
            </a:r>
          </a:p>
          <a:p>
            <a:r>
              <a:rPr lang="en-US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to enhance SAI testing using VPP SAI and adding </a:t>
            </a:r>
            <a:r>
              <a:rPr lang="en-US" err="1">
                <a:solidFill>
                  <a:srgbClr val="001D35"/>
                </a:solidFill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IPinIP</a:t>
            </a:r>
            <a:endParaRPr lang="en-US">
              <a:solidFill>
                <a:srgbClr val="001D35"/>
              </a:solidFill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B9E1A-DF2B-2391-E203-EE575A42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18" y="962651"/>
            <a:ext cx="1522957" cy="3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ista">
            <a:extLst>
              <a:ext uri="{FF2B5EF4-FFF2-40B4-BE49-F238E27FC236}">
                <a16:creationId xmlns:a16="http://schemas.microsoft.com/office/drawing/2014/main" id="{DFB91D73-9933-2FC0-AC07-5B418F9FC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920" y="3516145"/>
            <a:ext cx="786266" cy="39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950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F13E68FA-669A-91D1-D6FA-829E66CF2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>
            <a:extLst>
              <a:ext uri="{FF2B5EF4-FFF2-40B4-BE49-F238E27FC236}">
                <a16:creationId xmlns:a16="http://schemas.microsoft.com/office/drawing/2014/main" id="{5AD8722B-E836-F5D7-0796-CB5188D9F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24" y="1870475"/>
            <a:ext cx="79359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SONiC Overview</a:t>
            </a:r>
            <a:br>
              <a:rPr lang="en-CA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7647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5A50-CBF3-2452-9215-28E46072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Roadmap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933F87-8AEB-95D3-02E0-350564E4336F}"/>
              </a:ext>
            </a:extLst>
          </p:cNvPr>
          <p:cNvSpPr txBox="1"/>
          <p:nvPr/>
        </p:nvSpPr>
        <p:spPr>
          <a:xfrm>
            <a:off x="401561" y="1447190"/>
            <a:ext cx="2076864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CiscoSansTT ExtraLight"/>
                <a:cs typeface="CiscoSansTT ExtraLight"/>
              </a:rPr>
              <a:t>             Phase I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/>
                <a:cs typeface="CiscoSansTT ExtraLight"/>
              </a:rPr>
              <a:t>Interfaces and sub interfaces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/>
                <a:cs typeface="CiscoSansTT ExtraLight"/>
              </a:rPr>
              <a:t>IPv4, IPv6 routing, adjacencies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/>
                <a:cs typeface="CiscoSansTT ExtraLight"/>
              </a:rPr>
              <a:t>VRF and routing protocol support(BGP)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/>
                <a:cs typeface="CiscoSansTT ExtraLight"/>
              </a:rPr>
              <a:t>Build system for single container and VM images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/>
                <a:cs typeface="CiscoSansTT ExtraLight"/>
              </a:rPr>
              <a:t>Test framework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>
              <a:latin typeface="CiscoSansTT ExtraLight"/>
              <a:cs typeface="CiscoSansTT Extra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F032F-3BBE-A9CD-ACBD-78CB84614D13}"/>
              </a:ext>
            </a:extLst>
          </p:cNvPr>
          <p:cNvSpPr txBox="1"/>
          <p:nvPr/>
        </p:nvSpPr>
        <p:spPr>
          <a:xfrm>
            <a:off x="2686987" y="1451212"/>
            <a:ext cx="2076864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            Phase II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VPP configurability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Debugging support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SONiC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-VPP migration to </a:t>
            </a:r>
            <a:r>
              <a:rPr lang="en-US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debian</a:t>
            </a: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bookworm distribution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VPP migration to bookworm release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Loopback interface provisioning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VLAN, port channel (LAG)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ACL(l2,l3) support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87F5C1-3C7D-8588-0A03-E55F5DCF4505}"/>
              </a:ext>
            </a:extLst>
          </p:cNvPr>
          <p:cNvSpPr txBox="1"/>
          <p:nvPr/>
        </p:nvSpPr>
        <p:spPr>
          <a:xfrm>
            <a:off x="4915561" y="1451212"/>
            <a:ext cx="1903410" cy="31085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             Phase III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VxLAN</a:t>
            </a: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SRv6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L2 Switching</a:t>
            </a:r>
          </a:p>
          <a:p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T1/T0 completion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VPP SAI Unit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IPinIP</a:t>
            </a: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Container pkg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Memif</a:t>
            </a: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QOS, Policer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OSPF, IS-IS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C4DF4-3346-4E4D-97D8-F116B485C6EE}"/>
              </a:ext>
            </a:extLst>
          </p:cNvPr>
          <p:cNvSpPr txBox="1"/>
          <p:nvPr/>
        </p:nvSpPr>
        <p:spPr>
          <a:xfrm>
            <a:off x="6970681" y="1450297"/>
            <a:ext cx="1905260" cy="29854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latin typeface="CiscoSansTT ExtraLight"/>
                <a:cs typeface="CiscoSansTT ExtraLight"/>
              </a:rPr>
              <a:t>      </a:t>
            </a:r>
            <a:r>
              <a:rPr lang="en-US" b="1" dirty="0">
                <a:latin typeface="CiscoSansTT ExtraLight"/>
                <a:cs typeface="CiscoSansTT ExtraLight"/>
              </a:rPr>
              <a:t>Phase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/>
                <a:cs typeface="CiscoSansTT ExtraLight"/>
              </a:rPr>
              <a:t>IPsec*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/>
                <a:cs typeface="CiscoSansTT ExtraLight"/>
              </a:rPr>
              <a:t>NAT*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iscoSansTT ExtraLight"/>
                <a:cs typeface="CiscoSansTT ExtraLight"/>
              </a:rPr>
              <a:t>Stateful Firewall*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endParaRPr lang="en-US" dirty="0">
              <a:latin typeface="CiscoSansTT ExtraLight"/>
              <a:cs typeface="CiscoSansTT ExtraLight"/>
            </a:endParaRPr>
          </a:p>
          <a:p>
            <a:endParaRPr lang="en-US" dirty="0">
              <a:latin typeface="CiscoSansTT ExtraLight"/>
              <a:cs typeface="CiscoSansTT ExtraLight"/>
            </a:endParaRPr>
          </a:p>
          <a:p>
            <a:r>
              <a:rPr lang="en-US" dirty="0">
                <a:latin typeface="CiscoSansTT ExtraLight"/>
                <a:cs typeface="CiscoSansTT ExtraLight"/>
              </a:rPr>
              <a:t>*</a:t>
            </a:r>
            <a:r>
              <a:rPr lang="en-US" dirty="0" err="1">
                <a:latin typeface="CiscoSansTT ExtraLight"/>
                <a:cs typeface="CiscoSansTT ExtraLight"/>
              </a:rPr>
              <a:t>Dataplane</a:t>
            </a:r>
            <a:r>
              <a:rPr lang="en-US" dirty="0">
                <a:latin typeface="CiscoSansTT ExtraLight"/>
                <a:cs typeface="CiscoSansTT ExtraLight"/>
              </a:rPr>
              <a:t> ready</a:t>
            </a:r>
          </a:p>
        </p:txBody>
      </p:sp>
    </p:spTree>
    <p:extLst>
      <p:ext uri="{BB962C8B-B14F-4D97-AF65-F5344CB8AC3E}">
        <p14:creationId xmlns:p14="http://schemas.microsoft.com/office/powerpoint/2010/main" val="3550695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19B6-15FA-A6C8-F428-D5BA8336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Call to action ...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81C89-85E8-C315-5F85-D007DB453F9C}"/>
              </a:ext>
            </a:extLst>
          </p:cNvPr>
          <p:cNvSpPr txBox="1"/>
          <p:nvPr/>
        </p:nvSpPr>
        <p:spPr>
          <a:xfrm>
            <a:off x="454668" y="1176846"/>
            <a:ext cx="7802853" cy="35702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Open to collaboration and ideas!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Stronger participation in PR reviews, and taking on improvements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  <a:latin typeface="CiscoSansTT ExtraLight"/>
                <a:ea typeface="Calibri"/>
                <a:cs typeface="CiscoSansTT ExtraLight"/>
              </a:rPr>
              <a:t>Accelerate new features</a:t>
            </a:r>
          </a:p>
          <a:p>
            <a:pPr marL="285750" indent="-285750">
              <a:buChar char="•"/>
            </a:pPr>
            <a:r>
              <a:rPr lang="en-US" sz="1800" dirty="0">
                <a:solidFill>
                  <a:schemeClr val="tx1"/>
                </a:solidFill>
                <a:latin typeface="CiscoSansTT ExtraLight"/>
                <a:ea typeface="Calibri"/>
                <a:cs typeface="CiscoSansTT ExtraLight"/>
              </a:rPr>
              <a:t>Completing and onboarding tests on T1/T0 and other topologies</a:t>
            </a:r>
            <a:endParaRPr lang="en-US" sz="18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iscoSansTT ExtraLight"/>
                <a:ea typeface="Calibri"/>
                <a:cs typeface="CiscoSansTT ExtraLight"/>
              </a:rPr>
              <a:t>Monitor and triage PR checker failures quickly</a:t>
            </a:r>
            <a:endParaRPr lang="en-US" sz="1800" dirty="0">
              <a:latin typeface="CiscoSansTT ExtraLight" panose="020B0303020201020303" pitchFamily="34" charset="0"/>
              <a:cs typeface="CiscoSansTT ExtraLight" panose="020B0303020201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iscoSansTT ExtraLight"/>
              <a:cs typeface="CiscoSansTT ExtraLight"/>
            </a:endParaRPr>
          </a:p>
          <a:p>
            <a:endParaRPr lang="en-US" dirty="0">
              <a:latin typeface="CiscoSansTT ExtraLight"/>
              <a:cs typeface="CiscoSansTT Extra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/>
                <a:cs typeface="CiscoSansTT ExtraLight"/>
              </a:rPr>
              <a:t>Join </a:t>
            </a:r>
            <a:r>
              <a:rPr lang="en-US" sz="1800" dirty="0" err="1">
                <a:latin typeface="CiscoSansTT ExtraLight"/>
                <a:cs typeface="CiscoSansTT ExtraLight"/>
              </a:rPr>
              <a:t>VirtualDataplane</a:t>
            </a:r>
            <a:r>
              <a:rPr lang="en-US" sz="1800" dirty="0">
                <a:latin typeface="CiscoSansTT ExtraLight"/>
                <a:cs typeface="CiscoSansTT ExtraLight"/>
              </a:rPr>
              <a:t> Working Group email: </a:t>
            </a:r>
          </a:p>
          <a:p>
            <a:pPr lvl="1"/>
            <a:r>
              <a:rPr lang="en-US" sz="1800" i="1" dirty="0">
                <a:latin typeface="CiscoSansTT ExtraLight"/>
                <a:cs typeface="CiscoSansTT ExtraLight"/>
              </a:rPr>
              <a:t>	</a:t>
            </a:r>
            <a:r>
              <a:rPr lang="en-US" sz="1800" i="1" dirty="0" err="1">
                <a:latin typeface="CiscoSansTT ExtraLight"/>
                <a:cs typeface="CiscoSansTT ExtraLight"/>
              </a:rPr>
              <a:t>virtual-data-plane@lists.sonicfoundation.dev</a:t>
            </a:r>
            <a:r>
              <a:rPr lang="en-US" sz="1800" i="1" dirty="0">
                <a:latin typeface="CiscoSansTT ExtraLight"/>
                <a:cs typeface="CiscoSansTT ExtraLight"/>
              </a:rPr>
              <a:t>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Meeting Day: Tue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iscoSansTT ExtraLight" panose="020B0303020201020303" pitchFamily="34" charset="0"/>
                <a:cs typeface="CiscoSansTT ExtraLight" panose="020B0303020201020303" pitchFamily="34" charset="0"/>
              </a:rPr>
              <a:t>Meeting Time: 9am PST</a:t>
            </a:r>
            <a:endParaRPr lang="en-US" sz="1800" dirty="0">
              <a:solidFill>
                <a:schemeClr val="tx1"/>
              </a:solidFill>
              <a:latin typeface="CiscoSansTT ExtraLight" panose="020B0303020201020303" pitchFamily="34" charset="0"/>
              <a:ea typeface="Calibri"/>
              <a:cs typeface="CiscoSansTT ExtraLight" panose="020B0303020201020303" pitchFamily="34" charset="0"/>
            </a:endParaRPr>
          </a:p>
          <a:p>
            <a:pPr marL="285750" indent="-285750">
              <a:buChar char="•"/>
            </a:pPr>
            <a:endParaRPr lang="en-US" dirty="0">
              <a:solidFill>
                <a:schemeClr val="tx1"/>
              </a:solidFill>
              <a:latin typeface="CiscoSansTT ExtraLight"/>
              <a:ea typeface="Calibri"/>
              <a:cs typeface="CiscoSansT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98305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F0B3ECC8-2707-EE72-687C-12BAF6CF3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>
            <a:extLst>
              <a:ext uri="{FF2B5EF4-FFF2-40B4-BE49-F238E27FC236}">
                <a16:creationId xmlns:a16="http://schemas.microsoft.com/office/drawing/2014/main" id="{BCF91375-B72F-503C-C58B-07BE5DD782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124" y="1870475"/>
            <a:ext cx="793592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Closure</a:t>
            </a:r>
            <a:br>
              <a:rPr lang="en-CA" dirty="0"/>
            </a:b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4425EC-79E7-A64F-7BBC-6D37E3949DED}"/>
              </a:ext>
            </a:extLst>
          </p:cNvPr>
          <p:cNvSpPr txBox="1"/>
          <p:nvPr/>
        </p:nvSpPr>
        <p:spPr>
          <a:xfrm>
            <a:off x="325150" y="2806810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Patrice Brissette, Cisco</a:t>
            </a:r>
          </a:p>
        </p:txBody>
      </p:sp>
    </p:spTree>
    <p:extLst>
      <p:ext uri="{BB962C8B-B14F-4D97-AF65-F5344CB8AC3E}">
        <p14:creationId xmlns:p14="http://schemas.microsoft.com/office/powerpoint/2010/main" val="26363817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59B00C-9D49-6D84-5B17-34A0205E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C6C1845-F610-7070-6DC1-420F8F2361B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60B434-B118-222D-F49F-6A6EC1023AB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179" y="165716"/>
            <a:ext cx="7598851" cy="4327457"/>
          </a:xfrm>
        </p:spPr>
      </p:pic>
    </p:spTree>
    <p:extLst>
      <p:ext uri="{BB962C8B-B14F-4D97-AF65-F5344CB8AC3E}">
        <p14:creationId xmlns:p14="http://schemas.microsoft.com/office/powerpoint/2010/main" val="268144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US"/>
              <a:t>Call for Actions</a:t>
            </a:r>
            <a:endParaRPr/>
          </a:p>
        </p:txBody>
      </p:sp>
      <p:sp>
        <p:nvSpPr>
          <p:cNvPr id="110" name="Google Shape;110;p11"/>
          <p:cNvSpPr txBox="1"/>
          <p:nvPr/>
        </p:nvSpPr>
        <p:spPr>
          <a:xfrm flipH="1">
            <a:off x="336566" y="1167731"/>
            <a:ext cx="6510600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Participate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Subscribe to mailing list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Join the WG meeting and discussions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Contribute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Participate to challenges, use-cases &amp; new ideas</a:t>
            </a:r>
            <a:endParaRPr dirty="0">
              <a:solidFill>
                <a:schemeClr val="dk1"/>
              </a:solidFill>
            </a:endParaRPr>
          </a:p>
          <a:p>
            <a:pPr marL="16573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</a:rPr>
              <a:t>(Update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Incoming Topics</a:t>
            </a:r>
            <a:r>
              <a:rPr lang="en-US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HLD &amp; Code PRs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dirty="0"/>
              <a:t>Reviews</a:t>
            </a: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endParaRPr lang="en-US" dirty="0"/>
          </a:p>
          <a:p>
            <a:pPr marL="596900">
              <a:buSzPts val="1400"/>
            </a:pPr>
            <a:r>
              <a:rPr lang="en-CA" dirty="0">
                <a:hlinkClick r:id="rId4"/>
              </a:rPr>
              <a:t>https://lists.sonicfoundation.dev/g/sonic-wg-routing</a:t>
            </a:r>
            <a:endParaRPr lang="en-CA" dirty="0"/>
          </a:p>
          <a:p>
            <a:pPr marL="596900">
              <a:buSzPts val="14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083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>
          <a:extLst>
            <a:ext uri="{FF2B5EF4-FFF2-40B4-BE49-F238E27FC236}">
              <a16:creationId xmlns:a16="http://schemas.microsoft.com/office/drawing/2014/main" id="{B9DDE5BC-55D1-1C67-8684-638224727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07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5390802" cy="84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/>
              <a:t>SONiC/SAI Community and Partners</a:t>
            </a:r>
            <a:endParaRPr/>
          </a:p>
        </p:txBody>
      </p:sp>
      <p:grpSp>
        <p:nvGrpSpPr>
          <p:cNvPr id="286" name="Google Shape;286;p15"/>
          <p:cNvGrpSpPr/>
          <p:nvPr/>
        </p:nvGrpSpPr>
        <p:grpSpPr>
          <a:xfrm>
            <a:off x="2177795" y="3877163"/>
            <a:ext cx="1937004" cy="803041"/>
            <a:chOff x="2177795" y="3877162"/>
            <a:chExt cx="1937004" cy="803041"/>
          </a:xfrm>
        </p:grpSpPr>
        <p:pic>
          <p:nvPicPr>
            <p:cNvPr id="287" name="Google Shape;287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77795" y="4396739"/>
              <a:ext cx="975359" cy="283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80639" y="3877162"/>
              <a:ext cx="879244" cy="1750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49523" y="4090415"/>
              <a:ext cx="1065276" cy="406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229611" y="4226051"/>
              <a:ext cx="713232" cy="170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1" name="Google Shape;291;p15"/>
          <p:cNvSpPr/>
          <p:nvPr/>
        </p:nvSpPr>
        <p:spPr>
          <a:xfrm>
            <a:off x="4874514" y="858774"/>
            <a:ext cx="0" cy="3856990"/>
          </a:xfrm>
          <a:custGeom>
            <a:avLst/>
            <a:gdLst/>
            <a:ahLst/>
            <a:cxnLst/>
            <a:rect l="l" t="t" r="r" b="b"/>
            <a:pathLst>
              <a:path w="120000" h="3856990" extrusionOk="0">
                <a:moveTo>
                  <a:pt x="0" y="0"/>
                </a:moveTo>
                <a:lnTo>
                  <a:pt x="0" y="3856875"/>
                </a:lnTo>
              </a:path>
            </a:pathLst>
          </a:custGeom>
          <a:noFill/>
          <a:ln w="22225" cap="flat" cmpd="sng">
            <a:solidFill>
              <a:srgbClr val="5858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Tx/>
            </a:pPr>
            <a:endParaRPr kern="1200"/>
          </a:p>
        </p:txBody>
      </p:sp>
      <p:grpSp>
        <p:nvGrpSpPr>
          <p:cNvPr id="292" name="Google Shape;292;p15"/>
          <p:cNvGrpSpPr/>
          <p:nvPr/>
        </p:nvGrpSpPr>
        <p:grpSpPr>
          <a:xfrm>
            <a:off x="4966716" y="761238"/>
            <a:ext cx="4088891" cy="3996638"/>
            <a:chOff x="4966715" y="761237"/>
            <a:chExt cx="4088891" cy="3996638"/>
          </a:xfrm>
        </p:grpSpPr>
        <p:sp>
          <p:nvSpPr>
            <p:cNvPr id="293" name="Google Shape;293;p15"/>
            <p:cNvSpPr/>
            <p:nvPr/>
          </p:nvSpPr>
          <p:spPr>
            <a:xfrm>
              <a:off x="6878573" y="761237"/>
              <a:ext cx="19050" cy="3954779"/>
            </a:xfrm>
            <a:custGeom>
              <a:avLst/>
              <a:gdLst/>
              <a:ahLst/>
              <a:cxnLst/>
              <a:rect l="l" t="t" r="r" b="b"/>
              <a:pathLst>
                <a:path w="19050" h="3954779" extrusionOk="0">
                  <a:moveTo>
                    <a:pt x="0" y="0"/>
                  </a:moveTo>
                  <a:lnTo>
                    <a:pt x="18542" y="3954627"/>
                  </a:lnTo>
                </a:path>
              </a:pathLst>
            </a:custGeom>
            <a:noFill/>
            <a:ln w="22225" cap="flat" cmpd="sng">
              <a:solidFill>
                <a:srgbClr val="5858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685800">
                <a:buClrTx/>
              </a:pPr>
              <a:endParaRPr kern="1200"/>
            </a:p>
          </p:txBody>
        </p:sp>
        <p:pic>
          <p:nvPicPr>
            <p:cNvPr id="294" name="Google Shape;294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96595" y="2569500"/>
              <a:ext cx="609588" cy="1889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044183" y="3502152"/>
              <a:ext cx="912875" cy="3276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941894" y="4098075"/>
              <a:ext cx="543882" cy="350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11209" y="2772155"/>
              <a:ext cx="1045464" cy="3840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073029" y="2580277"/>
              <a:ext cx="549892" cy="432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1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111239" y="3221736"/>
              <a:ext cx="754380" cy="1996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352031" y="2093976"/>
              <a:ext cx="370332" cy="359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1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036315" y="4495799"/>
              <a:ext cx="943319" cy="262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1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004047" y="1937004"/>
              <a:ext cx="1051559" cy="143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1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139939" y="1610868"/>
              <a:ext cx="515111" cy="1584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1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045451" y="3209543"/>
              <a:ext cx="487679" cy="348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15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240717" y="1481407"/>
              <a:ext cx="527503" cy="52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15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5698235" y="4379976"/>
              <a:ext cx="1179575" cy="359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5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039611" y="3800855"/>
              <a:ext cx="720852" cy="5196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5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100956" y="1638399"/>
              <a:ext cx="677930" cy="225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212835" y="4521708"/>
              <a:ext cx="748283" cy="1859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5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966715" y="4389120"/>
              <a:ext cx="780288" cy="3185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1" name="Google Shape;311;p15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08788" y="1722121"/>
            <a:ext cx="723900" cy="17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5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934732" y="3229474"/>
            <a:ext cx="1028679" cy="222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8133588" y="2743200"/>
            <a:ext cx="957072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13103" y="1729739"/>
            <a:ext cx="681228" cy="17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5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973837" y="2284477"/>
            <a:ext cx="1002791" cy="16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5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293750" y="2181920"/>
            <a:ext cx="616993" cy="94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5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916754" y="2446175"/>
            <a:ext cx="818238" cy="18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33367" y="2200956"/>
            <a:ext cx="505602" cy="26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15"/>
          <p:cNvGrpSpPr/>
          <p:nvPr/>
        </p:nvGrpSpPr>
        <p:grpSpPr>
          <a:xfrm>
            <a:off x="3098292" y="2724912"/>
            <a:ext cx="870204" cy="658367"/>
            <a:chOff x="3098292" y="2724911"/>
            <a:chExt cx="870204" cy="658367"/>
          </a:xfrm>
        </p:grpSpPr>
        <p:pic>
          <p:nvPicPr>
            <p:cNvPr id="320" name="Google Shape;320;p15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3098292" y="2724911"/>
              <a:ext cx="870204" cy="274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322320" y="3035807"/>
              <a:ext cx="486155" cy="3474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2" name="Google Shape;322;p15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2202179" y="3852671"/>
            <a:ext cx="737616" cy="2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3269112" y="3519304"/>
            <a:ext cx="574260" cy="16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322466" y="4195742"/>
            <a:ext cx="438149" cy="16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3150141" y="2458482"/>
            <a:ext cx="614117" cy="17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4983480" y="2118360"/>
            <a:ext cx="128625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4966715" y="2849879"/>
            <a:ext cx="731520" cy="19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8258653" y="1577710"/>
            <a:ext cx="679511" cy="14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7015005" y="3750828"/>
            <a:ext cx="830514" cy="195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324100" y="2446021"/>
            <a:ext cx="515112" cy="15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5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4172711" y="3880104"/>
            <a:ext cx="615696" cy="9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5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4198668" y="3496238"/>
            <a:ext cx="425098" cy="14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5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288245" y="3936720"/>
            <a:ext cx="601666" cy="133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4963675" y="2572512"/>
            <a:ext cx="1080503" cy="141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5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1231391" y="2802635"/>
            <a:ext cx="769620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5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4088940" y="2758440"/>
            <a:ext cx="700973" cy="14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8182357" y="3526536"/>
            <a:ext cx="833627" cy="25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5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2237604" y="2815406"/>
            <a:ext cx="758209" cy="1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7039672" y="1943225"/>
            <a:ext cx="639504" cy="490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8033004" y="2266188"/>
            <a:ext cx="950976" cy="31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5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34860" y="3445787"/>
            <a:ext cx="441867" cy="3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5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5125355" y="3953588"/>
            <a:ext cx="629147" cy="218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5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5055281" y="3583061"/>
            <a:ext cx="671736" cy="25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5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7911084" y="4244340"/>
            <a:ext cx="1133855" cy="14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5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7970526" y="3055704"/>
            <a:ext cx="1071352" cy="2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5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8170274" y="3893979"/>
            <a:ext cx="935514" cy="24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5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4070604" y="2109216"/>
            <a:ext cx="662939" cy="1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209739" y="2094276"/>
            <a:ext cx="505602" cy="26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5"/>
          <p:cNvSpPr/>
          <p:nvPr/>
        </p:nvSpPr>
        <p:spPr>
          <a:xfrm>
            <a:off x="2097785" y="1023366"/>
            <a:ext cx="0" cy="3733800"/>
          </a:xfrm>
          <a:custGeom>
            <a:avLst/>
            <a:gdLst/>
            <a:ahLst/>
            <a:cxnLst/>
            <a:rect l="l" t="t" r="r" b="b"/>
            <a:pathLst>
              <a:path w="120000" h="3733800" extrusionOk="0">
                <a:moveTo>
                  <a:pt x="0" y="0"/>
                </a:moveTo>
                <a:lnTo>
                  <a:pt x="0" y="3733469"/>
                </a:lnTo>
              </a:path>
            </a:pathLst>
          </a:custGeom>
          <a:noFill/>
          <a:ln w="22225" cap="flat" cmpd="sng">
            <a:solidFill>
              <a:srgbClr val="5858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Tx/>
            </a:pPr>
            <a:endParaRPr kern="1200"/>
          </a:p>
        </p:txBody>
      </p:sp>
      <p:sp>
        <p:nvSpPr>
          <p:cNvPr id="350" name="Google Shape;350;p15"/>
          <p:cNvSpPr txBox="1"/>
          <p:nvPr/>
        </p:nvSpPr>
        <p:spPr>
          <a:xfrm>
            <a:off x="397866" y="1001396"/>
            <a:ext cx="1400810" cy="24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defTabSz="685800">
              <a:buClrTx/>
            </a:pPr>
            <a:r>
              <a:rPr lang="en-US" sz="1500" b="1" kern="1200">
                <a:latin typeface="Calibri"/>
                <a:ea typeface="Calibri"/>
                <a:cs typeface="Calibri"/>
                <a:sym typeface="Calibri"/>
              </a:rPr>
              <a:t>Merchant Silicon</a:t>
            </a:r>
            <a:endParaRPr sz="1500" kern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2918205" y="995299"/>
            <a:ext cx="1291590" cy="24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defTabSz="685800">
              <a:buClrTx/>
            </a:pPr>
            <a:r>
              <a:rPr lang="en-US" sz="1500" b="1" kern="1200">
                <a:latin typeface="Calibri"/>
                <a:ea typeface="Calibri"/>
                <a:cs typeface="Calibri"/>
                <a:sym typeface="Calibri"/>
              </a:rPr>
              <a:t>Switch Platform</a:t>
            </a:r>
            <a:endParaRPr sz="1500" kern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5454142" y="1019303"/>
            <a:ext cx="765175" cy="24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defTabSz="685800">
              <a:buClrTx/>
            </a:pPr>
            <a:r>
              <a:rPr lang="en-US" sz="1500" b="1" kern="1200">
                <a:latin typeface="Calibri"/>
                <a:ea typeface="Calibri"/>
                <a:cs typeface="Calibri"/>
                <a:sym typeface="Calibri"/>
              </a:rPr>
              <a:t>Adoption</a:t>
            </a:r>
            <a:endParaRPr sz="1500" kern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7445756" y="1016890"/>
            <a:ext cx="1245870" cy="243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defTabSz="685800">
              <a:buClrTx/>
            </a:pPr>
            <a:r>
              <a:rPr lang="en-US" sz="1500" b="1" kern="1200">
                <a:latin typeface="Calibri"/>
                <a:ea typeface="Calibri"/>
                <a:cs typeface="Calibri"/>
                <a:sym typeface="Calibri"/>
              </a:rPr>
              <a:t>System/Service</a:t>
            </a:r>
            <a:endParaRPr sz="1500" kern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1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92608" y="3249168"/>
            <a:ext cx="487680" cy="34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5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3145632" y="1700959"/>
            <a:ext cx="568240" cy="24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2202180" y="1650542"/>
            <a:ext cx="729995" cy="380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5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3843580" y="1737639"/>
            <a:ext cx="847208" cy="22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5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1258847" y="3253826"/>
            <a:ext cx="611101" cy="24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5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266943" y="2742133"/>
            <a:ext cx="807340" cy="25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5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2258043" y="3129344"/>
            <a:ext cx="738667" cy="14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5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4058501" y="3142489"/>
            <a:ext cx="659802" cy="19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5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239011" y="3855720"/>
            <a:ext cx="716280" cy="216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398707A-2130-4C22-B4A5-88E3F84552DA}"/>
              </a:ext>
            </a:extLst>
          </p:cNvPr>
          <p:cNvSpPr txBox="1">
            <a:spLocks/>
          </p:cNvSpPr>
          <p:nvPr/>
        </p:nvSpPr>
        <p:spPr>
          <a:xfrm>
            <a:off x="600075" y="11500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buClrTx/>
            </a:pPr>
            <a:r>
              <a:rPr lang="en-US" sz="3000" dirty="0">
                <a:solidFill>
                  <a:prstClr val="black"/>
                </a:solidFill>
                <a:latin typeface="Aptos Display" panose="02110004020202020204"/>
              </a:rPr>
              <a:t> Goals of SONiC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BE4A30F-A3A4-4764-88AE-71CDE24F8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10645"/>
              </p:ext>
            </p:extLst>
          </p:nvPr>
        </p:nvGraphicFramePr>
        <p:xfrm>
          <a:off x="2405263" y="1243276"/>
          <a:ext cx="4803520" cy="3655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1098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Right 1">
            <a:extLst>
              <a:ext uri="{FF2B5EF4-FFF2-40B4-BE49-F238E27FC236}">
                <a16:creationId xmlns:a16="http://schemas.microsoft.com/office/drawing/2014/main" id="{6E3B3FD1-AFCA-4D11-8925-BCF84C3ACC98}"/>
              </a:ext>
            </a:extLst>
          </p:cNvPr>
          <p:cNvSpPr/>
          <p:nvPr/>
        </p:nvSpPr>
        <p:spPr>
          <a:xfrm>
            <a:off x="177800" y="3076580"/>
            <a:ext cx="8884920" cy="444587"/>
          </a:xfrm>
          <a:prstGeom prst="rightArrow">
            <a:avLst>
              <a:gd name="adj1" fmla="val 50000"/>
              <a:gd name="adj2" fmla="val 48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0DB26-5F9C-4384-9391-0DE56DCC96A8}"/>
              </a:ext>
            </a:extLst>
          </p:cNvPr>
          <p:cNvSpPr txBox="1"/>
          <p:nvPr/>
        </p:nvSpPr>
        <p:spPr>
          <a:xfrm>
            <a:off x="223577" y="3160531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3D8F37-09BB-4BC7-A3F9-9D945EF9EADC}"/>
              </a:ext>
            </a:extLst>
          </p:cNvPr>
          <p:cNvSpPr txBox="1"/>
          <p:nvPr/>
        </p:nvSpPr>
        <p:spPr>
          <a:xfrm>
            <a:off x="1623253" y="3147446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6A82E-EFF5-46E0-8985-E01DA27C84BE}"/>
              </a:ext>
            </a:extLst>
          </p:cNvPr>
          <p:cNvSpPr txBox="1"/>
          <p:nvPr/>
        </p:nvSpPr>
        <p:spPr>
          <a:xfrm>
            <a:off x="3109983" y="3152761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B7D98-6199-469B-AB1E-64B5A09C5609}"/>
              </a:ext>
            </a:extLst>
          </p:cNvPr>
          <p:cNvSpPr txBox="1"/>
          <p:nvPr/>
        </p:nvSpPr>
        <p:spPr>
          <a:xfrm>
            <a:off x="4449826" y="3171958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9A516-3640-409E-865A-7FA747A4173E}"/>
              </a:ext>
            </a:extLst>
          </p:cNvPr>
          <p:cNvSpPr txBox="1"/>
          <p:nvPr/>
        </p:nvSpPr>
        <p:spPr>
          <a:xfrm>
            <a:off x="5854677" y="3172047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25E81-ADE7-404F-AFDF-FE80A98C59F9}"/>
              </a:ext>
            </a:extLst>
          </p:cNvPr>
          <p:cNvSpPr txBox="1"/>
          <p:nvPr/>
        </p:nvSpPr>
        <p:spPr>
          <a:xfrm>
            <a:off x="7182384" y="3160373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0009BB-338D-4FB5-9843-E9BAECBE2CD3}"/>
              </a:ext>
            </a:extLst>
          </p:cNvPr>
          <p:cNvSpPr txBox="1"/>
          <p:nvPr/>
        </p:nvSpPr>
        <p:spPr>
          <a:xfrm>
            <a:off x="8426746" y="3160531"/>
            <a:ext cx="5565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chemeClr val="bg1"/>
                </a:solidFill>
                <a:latin typeface="Aptos" panose="02110004020202020204"/>
                <a:ea typeface="+mn-ea"/>
                <a:cs typeface="+mn-cs"/>
              </a:rPr>
              <a:t>2022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2A34C0-E226-4875-A382-44003501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501859" y="2792199"/>
            <a:ext cx="0" cy="3683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484573-D9CF-44E6-BAF0-2F7096313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41337" y="1928546"/>
            <a:ext cx="1" cy="122421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C56B2E-4EF0-4A50-B343-6342F718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71633" y="2577796"/>
            <a:ext cx="0" cy="59266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9134D1-86E6-429C-869D-7532F2FD8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12810" y="3409012"/>
            <a:ext cx="0" cy="6667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4859EE-7C6A-402C-BD98-A79EECF5E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360832" y="3442724"/>
            <a:ext cx="0" cy="977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796C6B-684B-4B8D-8AF5-03CC056D6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08532" y="2157866"/>
            <a:ext cx="0" cy="10113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6EC7D8C-8094-41D6-86B1-104B149F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31818" y="2251063"/>
            <a:ext cx="0" cy="9779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AB801-62C2-4E13-8AB1-B46CF3CA1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95256" y="3395502"/>
            <a:ext cx="0" cy="58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FCBD77-ECBB-4558-BCC0-E9704949A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28467" y="2632523"/>
            <a:ext cx="0" cy="5149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3557D7A-23C8-40D2-BE11-07D504027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71630" y="2476572"/>
            <a:ext cx="0" cy="7181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8D1717-50FC-4B64-AB0A-7D763092F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13259" y="2835634"/>
            <a:ext cx="0" cy="3552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9623FA2-033B-4096-8153-06001A5F7C54}"/>
              </a:ext>
            </a:extLst>
          </p:cNvPr>
          <p:cNvSpPr txBox="1"/>
          <p:nvPr/>
        </p:nvSpPr>
        <p:spPr>
          <a:xfrm>
            <a:off x="202542" y="2617231"/>
            <a:ext cx="531627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Basic L2/L3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E7377-A169-43D1-AD6D-031C845E7BA5}"/>
              </a:ext>
            </a:extLst>
          </p:cNvPr>
          <p:cNvSpPr txBox="1"/>
          <p:nvPr/>
        </p:nvSpPr>
        <p:spPr>
          <a:xfrm>
            <a:off x="631576" y="1819157"/>
            <a:ext cx="619523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Containerized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A618D-877A-46E4-ADAA-81EF62C5031F}"/>
              </a:ext>
            </a:extLst>
          </p:cNvPr>
          <p:cNvSpPr txBox="1"/>
          <p:nvPr/>
        </p:nvSpPr>
        <p:spPr>
          <a:xfrm>
            <a:off x="2073781" y="1970545"/>
            <a:ext cx="58131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Fast reboot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28D74-D271-4AFE-997B-4882BD5D3DAA}"/>
              </a:ext>
            </a:extLst>
          </p:cNvPr>
          <p:cNvSpPr txBox="1"/>
          <p:nvPr/>
        </p:nvSpPr>
        <p:spPr>
          <a:xfrm>
            <a:off x="1301787" y="2367175"/>
            <a:ext cx="339691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RDMA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C4DD8B-2006-45D3-A2DF-8B97AB646049}"/>
              </a:ext>
            </a:extLst>
          </p:cNvPr>
          <p:cNvSpPr txBox="1"/>
          <p:nvPr/>
        </p:nvSpPr>
        <p:spPr>
          <a:xfrm>
            <a:off x="1697113" y="2514245"/>
            <a:ext cx="236140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IPv6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02F309-6D0E-47D5-9A95-D69EBA12FC03}"/>
              </a:ext>
            </a:extLst>
          </p:cNvPr>
          <p:cNvSpPr txBox="1"/>
          <p:nvPr/>
        </p:nvSpPr>
        <p:spPr>
          <a:xfrm>
            <a:off x="3846048" y="2379037"/>
            <a:ext cx="564838" cy="2187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 err="1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VxLan</a:t>
            </a:r>
            <a:endParaRPr lang="en-US" sz="711" kern="1200" dirty="0">
              <a:solidFill>
                <a:prstClr val="black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Virtualization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04B9E-E27E-470F-87A5-F7DD8DC542B9}"/>
              </a:ext>
            </a:extLst>
          </p:cNvPr>
          <p:cNvSpPr txBox="1"/>
          <p:nvPr/>
        </p:nvSpPr>
        <p:spPr>
          <a:xfrm>
            <a:off x="4449826" y="1970545"/>
            <a:ext cx="57480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Warm Reboot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AD325D-22E7-40CB-B1EA-42C3A1D1C084}"/>
              </a:ext>
            </a:extLst>
          </p:cNvPr>
          <p:cNvSpPr txBox="1"/>
          <p:nvPr/>
        </p:nvSpPr>
        <p:spPr>
          <a:xfrm>
            <a:off x="3216592" y="1953476"/>
            <a:ext cx="494396" cy="21877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Streaming Telemetry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489416-F56C-4FA0-88B5-39DCEECE4CEC}"/>
              </a:ext>
            </a:extLst>
          </p:cNvPr>
          <p:cNvSpPr txBox="1"/>
          <p:nvPr/>
        </p:nvSpPr>
        <p:spPr>
          <a:xfrm>
            <a:off x="5193539" y="2291783"/>
            <a:ext cx="356183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EVPN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8FC3B-0166-4246-B095-B104335027C8}"/>
              </a:ext>
            </a:extLst>
          </p:cNvPr>
          <p:cNvSpPr txBox="1"/>
          <p:nvPr/>
        </p:nvSpPr>
        <p:spPr>
          <a:xfrm>
            <a:off x="6259130" y="1807985"/>
            <a:ext cx="793436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Kubernetes Mgmt.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A21EEB-A269-473C-B16F-E4BB7379B945}"/>
              </a:ext>
            </a:extLst>
          </p:cNvPr>
          <p:cNvSpPr txBox="1"/>
          <p:nvPr/>
        </p:nvSpPr>
        <p:spPr>
          <a:xfrm>
            <a:off x="2682710" y="2682810"/>
            <a:ext cx="461097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 err="1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configDB</a:t>
            </a:r>
            <a:endParaRPr lang="en-US" sz="711" kern="1200" dirty="0">
              <a:solidFill>
                <a:prstClr val="black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E8966C-2920-4DFC-A4BD-6C047DF2223C}"/>
              </a:ext>
            </a:extLst>
          </p:cNvPr>
          <p:cNvSpPr txBox="1"/>
          <p:nvPr/>
        </p:nvSpPr>
        <p:spPr>
          <a:xfrm>
            <a:off x="5549722" y="2121782"/>
            <a:ext cx="63660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Restful 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9FABBA-7E93-4198-92A4-F9635093BE71}"/>
              </a:ext>
            </a:extLst>
          </p:cNvPr>
          <p:cNvSpPr txBox="1"/>
          <p:nvPr/>
        </p:nvSpPr>
        <p:spPr>
          <a:xfrm>
            <a:off x="1953158" y="4147595"/>
            <a:ext cx="319304" cy="1093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100G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702252-9724-41D1-BEBE-ECBA52A81376}"/>
              </a:ext>
            </a:extLst>
          </p:cNvPr>
          <p:cNvSpPr txBox="1"/>
          <p:nvPr/>
        </p:nvSpPr>
        <p:spPr>
          <a:xfrm>
            <a:off x="3081425" y="4475982"/>
            <a:ext cx="558813" cy="1093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ARM support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949E35-FA5D-46DE-881E-4EDC793405E7}"/>
              </a:ext>
            </a:extLst>
          </p:cNvPr>
          <p:cNvSpPr txBox="1"/>
          <p:nvPr/>
        </p:nvSpPr>
        <p:spPr>
          <a:xfrm>
            <a:off x="5539930" y="4671877"/>
            <a:ext cx="458993" cy="1093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Chassis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2B9827-DE59-41C1-9E46-B252790A18C2}"/>
              </a:ext>
            </a:extLst>
          </p:cNvPr>
          <p:cNvSpPr txBox="1"/>
          <p:nvPr/>
        </p:nvSpPr>
        <p:spPr>
          <a:xfrm>
            <a:off x="4789224" y="4081871"/>
            <a:ext cx="612065" cy="218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1 G Mgmt. Switch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1D20F5-6E22-4336-9A8A-924E151DE4A9}"/>
              </a:ext>
            </a:extLst>
          </p:cNvPr>
          <p:cNvSpPr txBox="1"/>
          <p:nvPr/>
        </p:nvSpPr>
        <p:spPr>
          <a:xfrm>
            <a:off x="636190" y="3742407"/>
            <a:ext cx="319304" cy="10938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40G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CAB19A0-54D4-461E-B3B7-501A0AEDE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795842" y="3420123"/>
            <a:ext cx="0" cy="32228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EF95CE9-6C81-4D6E-8ED7-93EDA3C4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35021" y="2665661"/>
            <a:ext cx="0" cy="50235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EC82D0-8A96-4D2E-ABDF-BA7B28D40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789224" y="2152999"/>
            <a:ext cx="0" cy="10075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FF69230-F96F-43F2-8DBD-ED012D2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9427" y="3395502"/>
            <a:ext cx="0" cy="125984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82EDA08-E7AE-42B2-8909-5419BA5002E6}"/>
              </a:ext>
            </a:extLst>
          </p:cNvPr>
          <p:cNvSpPr txBox="1"/>
          <p:nvPr/>
        </p:nvSpPr>
        <p:spPr>
          <a:xfrm>
            <a:off x="7142614" y="4170592"/>
            <a:ext cx="63660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Smart Cable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728BA68-FF47-4EC3-B5C1-85842CA4E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9398" y="3521167"/>
            <a:ext cx="0" cy="5839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C25D0C6-1E2B-4699-907D-95FBF79409A1}"/>
              </a:ext>
            </a:extLst>
          </p:cNvPr>
          <p:cNvSpPr txBox="1"/>
          <p:nvPr/>
        </p:nvSpPr>
        <p:spPr>
          <a:xfrm>
            <a:off x="7460917" y="2257769"/>
            <a:ext cx="63660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PINS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3B31A3C-3B1D-42A3-86D9-BA0A8D0F1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68591" y="2433144"/>
            <a:ext cx="0" cy="7181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7E958C9-B605-44BB-AB8E-24E7A9BAD1DD}"/>
              </a:ext>
            </a:extLst>
          </p:cNvPr>
          <p:cNvSpPr txBox="1"/>
          <p:nvPr/>
        </p:nvSpPr>
        <p:spPr>
          <a:xfrm>
            <a:off x="7920658" y="1893166"/>
            <a:ext cx="636608" cy="1093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defTabSz="813001">
              <a:buClrTx/>
            </a:pPr>
            <a:r>
              <a:rPr lang="en-US" sz="711" kern="1200" dirty="0">
                <a:solidFill>
                  <a:prstClr val="black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DASH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7861864-4F57-47A0-8D1D-755CBD007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76645" y="2128757"/>
            <a:ext cx="0" cy="10075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le 1">
            <a:extLst>
              <a:ext uri="{FF2B5EF4-FFF2-40B4-BE49-F238E27FC236}">
                <a16:creationId xmlns:a16="http://schemas.microsoft.com/office/drawing/2014/main" id="{353AC40D-1867-4471-B35B-5E4274391BF5}"/>
              </a:ext>
            </a:extLst>
          </p:cNvPr>
          <p:cNvSpPr txBox="1">
            <a:spLocks/>
          </p:cNvSpPr>
          <p:nvPr/>
        </p:nvSpPr>
        <p:spPr>
          <a:xfrm>
            <a:off x="179693" y="129184"/>
            <a:ext cx="5025498" cy="382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sz="3750" dirty="0">
                <a:solidFill>
                  <a:srgbClr val="535353"/>
                </a:solidFill>
                <a:latin typeface="Source Sans Pro"/>
                <a:ea typeface="Source Sans Pro"/>
                <a:cs typeface="Arial"/>
                <a:sym typeface="Source Sans Pro"/>
              </a:rPr>
              <a:t>The Journey so far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8AC0547-8987-44BD-963A-10E9896C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38966" y="2291774"/>
            <a:ext cx="0" cy="8762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426A098-67AC-4C3C-B541-3E002F2F4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5130" y="1942405"/>
            <a:ext cx="1" cy="122420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7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/>
        </p:nvSpPr>
        <p:spPr>
          <a:xfrm>
            <a:off x="16500" y="929202"/>
            <a:ext cx="2593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85800">
              <a:buSzPts val="3100"/>
            </a:pPr>
            <a:r>
              <a:rPr lang="en-US" sz="3100" b="1" kern="120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380K+</a:t>
            </a:r>
            <a:endParaRPr sz="3100" b="1" kern="1200">
              <a:solidFill>
                <a:prstClr val="blac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7"/>
          <p:cNvSpPr txBox="1">
            <a:spLocks noGrp="1"/>
          </p:cNvSpPr>
          <p:nvPr>
            <p:ph type="body" idx="1"/>
          </p:nvPr>
        </p:nvSpPr>
        <p:spPr>
          <a:xfrm>
            <a:off x="389300" y="1360550"/>
            <a:ext cx="2082300" cy="66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 reach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7"/>
          <p:cNvSpPr txBox="1"/>
          <p:nvPr/>
        </p:nvSpPr>
        <p:spPr>
          <a:xfrm>
            <a:off x="16500" y="1919802"/>
            <a:ext cx="2593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85800">
              <a:buSzPts val="3100"/>
            </a:pPr>
            <a:r>
              <a:rPr lang="en-US" sz="3100" b="1" kern="120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sz="3100" b="1" kern="1200">
              <a:solidFill>
                <a:prstClr val="blac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4294967295"/>
          </p:nvPr>
        </p:nvSpPr>
        <p:spPr>
          <a:xfrm>
            <a:off x="271950" y="2412425"/>
            <a:ext cx="2082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41176"/>
              <a:buNone/>
            </a:pPr>
            <a:r>
              <a:rPr lang="en-U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SONiC members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p7"/>
          <p:cNvCxnSpPr/>
          <p:nvPr/>
        </p:nvCxnSpPr>
        <p:spPr>
          <a:xfrm>
            <a:off x="947850" y="1830775"/>
            <a:ext cx="730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7"/>
          <p:cNvSpPr txBox="1">
            <a:spLocks noGrp="1"/>
          </p:cNvSpPr>
          <p:nvPr>
            <p:ph type="title"/>
          </p:nvPr>
        </p:nvSpPr>
        <p:spPr>
          <a:xfrm>
            <a:off x="311700" y="18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4275" tIns="34275" rIns="34275" bIns="34275" rtlCol="0" anchor="ctr" anchorCtr="0">
            <a:noAutofit/>
          </a:bodyPr>
          <a:lstStyle/>
          <a:p>
            <a:pPr algn="ctr">
              <a:buClr>
                <a:srgbClr val="0B4D6A"/>
              </a:buClr>
              <a:buSzPts val="2600"/>
            </a:pPr>
            <a:r>
              <a:rPr lang="en-US" sz="310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SONiC</a:t>
            </a:r>
            <a:r>
              <a:rPr lang="en-US" sz="3100">
                <a:solidFill>
                  <a:srgbClr val="000000"/>
                </a:solidFill>
              </a:rPr>
              <a:t> - Year End Review</a:t>
            </a:r>
            <a:endParaRPr sz="3100">
              <a:solidFill>
                <a:srgbClr val="000000"/>
              </a:solidFill>
            </a:endParaRPr>
          </a:p>
        </p:txBody>
      </p:sp>
      <p:cxnSp>
        <p:nvCxnSpPr>
          <p:cNvPr id="150" name="Google Shape;150;p7"/>
          <p:cNvCxnSpPr/>
          <p:nvPr/>
        </p:nvCxnSpPr>
        <p:spPr>
          <a:xfrm>
            <a:off x="1070175" y="4549900"/>
            <a:ext cx="6765600" cy="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1303000" y="4452525"/>
            <a:ext cx="0" cy="1947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7"/>
          <p:cNvSpPr txBox="1"/>
          <p:nvPr/>
        </p:nvSpPr>
        <p:spPr>
          <a:xfrm>
            <a:off x="943504" y="4655725"/>
            <a:ext cx="709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400"/>
            </a:pPr>
            <a:r>
              <a:rPr lang="en-US" b="1" kern="1200">
                <a:latin typeface="Roboto"/>
                <a:ea typeface="Roboto"/>
                <a:cs typeface="Roboto"/>
                <a:sym typeface="Roboto"/>
              </a:rPr>
              <a:t>2024</a:t>
            </a:r>
            <a:endParaRPr b="1" kern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7"/>
          <p:cNvCxnSpPr/>
          <p:nvPr/>
        </p:nvCxnSpPr>
        <p:spPr>
          <a:xfrm>
            <a:off x="3254500" y="4475625"/>
            <a:ext cx="0" cy="148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" name="Google Shape;154;p7"/>
          <p:cNvSpPr txBox="1"/>
          <p:nvPr/>
        </p:nvSpPr>
        <p:spPr>
          <a:xfrm>
            <a:off x="2899599" y="4655700"/>
            <a:ext cx="709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1200" kern="1200">
                <a:latin typeface="Roboto"/>
                <a:ea typeface="Roboto"/>
                <a:cs typeface="Roboto"/>
                <a:sym typeface="Roboto"/>
              </a:rPr>
              <a:t>April</a:t>
            </a:r>
            <a:endParaRPr sz="1200" kern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3843458" y="4475625"/>
            <a:ext cx="0" cy="148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7"/>
          <p:cNvSpPr txBox="1"/>
          <p:nvPr/>
        </p:nvSpPr>
        <p:spPr>
          <a:xfrm>
            <a:off x="3429646" y="4655725"/>
            <a:ext cx="772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1200" kern="1200">
                <a:latin typeface="Roboto"/>
                <a:ea typeface="Roboto"/>
                <a:cs typeface="Roboto"/>
                <a:sym typeface="Roboto"/>
              </a:rPr>
              <a:t>May</a:t>
            </a:r>
            <a:endParaRPr sz="1200" kern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7" name="Google Shape;157;p7"/>
          <p:cNvCxnSpPr/>
          <p:nvPr/>
        </p:nvCxnSpPr>
        <p:spPr>
          <a:xfrm>
            <a:off x="4412163" y="4475625"/>
            <a:ext cx="0" cy="148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8" name="Google Shape;158;p7"/>
          <p:cNvSpPr txBox="1"/>
          <p:nvPr/>
        </p:nvSpPr>
        <p:spPr>
          <a:xfrm>
            <a:off x="4057262" y="4655725"/>
            <a:ext cx="709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1200" kern="1200">
                <a:latin typeface="Roboto"/>
                <a:ea typeface="Roboto"/>
                <a:cs typeface="Roboto"/>
                <a:sym typeface="Roboto"/>
              </a:rPr>
              <a:t>June</a:t>
            </a:r>
            <a:endParaRPr sz="1200" kern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7"/>
          <p:cNvCxnSpPr/>
          <p:nvPr/>
        </p:nvCxnSpPr>
        <p:spPr>
          <a:xfrm>
            <a:off x="6093013" y="4475625"/>
            <a:ext cx="0" cy="148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" name="Google Shape;160;p7"/>
          <p:cNvSpPr txBox="1"/>
          <p:nvPr/>
        </p:nvSpPr>
        <p:spPr>
          <a:xfrm>
            <a:off x="5732416" y="4655725"/>
            <a:ext cx="772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1200" kern="1200">
                <a:latin typeface="Roboto"/>
                <a:ea typeface="Roboto"/>
                <a:cs typeface="Roboto"/>
                <a:sym typeface="Roboto"/>
              </a:rPr>
              <a:t>September</a:t>
            </a:r>
            <a:endParaRPr sz="1200" kern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1" name="Google Shape;161;p7"/>
          <p:cNvCxnSpPr/>
          <p:nvPr/>
        </p:nvCxnSpPr>
        <p:spPr>
          <a:xfrm>
            <a:off x="6749575" y="4475625"/>
            <a:ext cx="0" cy="148500"/>
          </a:xfrm>
          <a:prstGeom prst="straightConnector1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7"/>
          <p:cNvSpPr txBox="1"/>
          <p:nvPr/>
        </p:nvSpPr>
        <p:spPr>
          <a:xfrm>
            <a:off x="6394674" y="4655725"/>
            <a:ext cx="7098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685800">
              <a:buSzPts val="1200"/>
            </a:pPr>
            <a:r>
              <a:rPr lang="en-US" sz="1200" kern="1200">
                <a:latin typeface="Roboto"/>
                <a:ea typeface="Roboto"/>
                <a:cs typeface="Roboto"/>
                <a:sym typeface="Roboto"/>
              </a:rPr>
              <a:t>October</a:t>
            </a:r>
            <a:endParaRPr sz="1200" kern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7"/>
          <p:cNvSpPr txBox="1"/>
          <p:nvPr/>
        </p:nvSpPr>
        <p:spPr>
          <a:xfrm rot="-1799989">
            <a:off x="2796472" y="3535765"/>
            <a:ext cx="2425213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Workshop at </a:t>
            </a:r>
            <a:endParaRPr sz="1100" b="1" kern="1200">
              <a:solidFill>
                <a:prstClr val="black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ONE Summit</a:t>
            </a:r>
            <a:endParaRPr sz="1000" b="1" kern="120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4" name="Google Shape;164;p7"/>
          <p:cNvSpPr txBox="1"/>
          <p:nvPr/>
        </p:nvSpPr>
        <p:spPr>
          <a:xfrm rot="-1800088">
            <a:off x="4110285" y="3254488"/>
            <a:ext cx="3406648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China Forum</a:t>
            </a:r>
            <a:endParaRPr sz="1100" b="1" kern="1200">
              <a:solidFill>
                <a:prstClr val="black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7"/>
          <p:cNvSpPr txBox="1"/>
          <p:nvPr/>
        </p:nvSpPr>
        <p:spPr>
          <a:xfrm rot="-1800088">
            <a:off x="5293542" y="3193314"/>
            <a:ext cx="3406648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Workshop India</a:t>
            </a:r>
            <a:endParaRPr sz="1100" kern="1200">
              <a:solidFill>
                <a:srgbClr val="59595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66" name="Google Shape;166;p7"/>
          <p:cNvCxnSpPr/>
          <p:nvPr/>
        </p:nvCxnSpPr>
        <p:spPr>
          <a:xfrm>
            <a:off x="947850" y="2899025"/>
            <a:ext cx="730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" name="Google Shape;167;p7"/>
          <p:cNvSpPr txBox="1"/>
          <p:nvPr/>
        </p:nvSpPr>
        <p:spPr>
          <a:xfrm>
            <a:off x="6512550" y="929202"/>
            <a:ext cx="2593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85800">
              <a:buSzPts val="3100"/>
            </a:pPr>
            <a:r>
              <a:rPr lang="en-US" sz="3100" b="1" kern="120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4K</a:t>
            </a:r>
            <a:endParaRPr sz="3100" b="1" kern="1200">
              <a:solidFill>
                <a:prstClr val="blac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>
            <a:spLocks noGrp="1"/>
          </p:cNvSpPr>
          <p:nvPr>
            <p:ph type="subTitle" idx="4294967295"/>
          </p:nvPr>
        </p:nvSpPr>
        <p:spPr>
          <a:xfrm>
            <a:off x="6768000" y="1360550"/>
            <a:ext cx="2082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1176"/>
              <a:buNone/>
            </a:pPr>
            <a:r>
              <a:rPr lang="en-U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active contributors 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6512550" y="1919802"/>
            <a:ext cx="2593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685800">
              <a:buSzPts val="3100"/>
            </a:pPr>
            <a:r>
              <a:rPr lang="en-US" sz="3100" b="1" kern="1200">
                <a:solidFill>
                  <a:prstClr val="black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100" b="1" kern="1200">
              <a:solidFill>
                <a:prstClr val="blac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subTitle" idx="4294967295"/>
          </p:nvPr>
        </p:nvSpPr>
        <p:spPr>
          <a:xfrm>
            <a:off x="6768000" y="2412425"/>
            <a:ext cx="2082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 fontScale="85000" lnSpcReduction="20000"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1176"/>
              <a:buNone/>
            </a:pPr>
            <a:r>
              <a:rPr lang="en-US" sz="1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2024 in-person events</a:t>
            </a:r>
            <a:endParaRPr sz="15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1" name="Google Shape;171;p7"/>
          <p:cNvCxnSpPr/>
          <p:nvPr/>
        </p:nvCxnSpPr>
        <p:spPr>
          <a:xfrm>
            <a:off x="7443900" y="1830775"/>
            <a:ext cx="730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2" name="Google Shape;172;p7"/>
          <p:cNvCxnSpPr/>
          <p:nvPr/>
        </p:nvCxnSpPr>
        <p:spPr>
          <a:xfrm>
            <a:off x="7443900" y="2899025"/>
            <a:ext cx="730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" name="Google Shape;173;p7"/>
          <p:cNvSpPr txBox="1"/>
          <p:nvPr/>
        </p:nvSpPr>
        <p:spPr>
          <a:xfrm rot="-1800088">
            <a:off x="6442110" y="3135039"/>
            <a:ext cx="3406648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Workshop at</a:t>
            </a:r>
            <a:endParaRPr sz="1100" b="1" kern="1200">
              <a:solidFill>
                <a:prstClr val="black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OCP Global Summit</a:t>
            </a:r>
            <a:endParaRPr sz="1100" b="1" kern="1200">
              <a:solidFill>
                <a:prstClr val="black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7"/>
          <p:cNvSpPr txBox="1"/>
          <p:nvPr/>
        </p:nvSpPr>
        <p:spPr>
          <a:xfrm rot="-1800088">
            <a:off x="3622710" y="3211239"/>
            <a:ext cx="3406648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Workshop Japan</a:t>
            </a:r>
            <a:endParaRPr sz="1100" b="1" kern="1200">
              <a:solidFill>
                <a:prstClr val="black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6182" y="881376"/>
            <a:ext cx="2883601" cy="22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 rot="-1800088">
            <a:off x="5430567" y="3364288"/>
            <a:ext cx="3406648" cy="35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685800">
              <a:buSzPts val="1100"/>
            </a:pPr>
            <a:r>
              <a:rPr lang="en-US" sz="1100" b="1" kern="1200">
                <a:solidFill>
                  <a:prstClr val="black"/>
                </a:solidFill>
                <a:latin typeface="Gill Sans"/>
                <a:ea typeface="Gill Sans"/>
                <a:cs typeface="Gill Sans"/>
                <a:sym typeface="Gill Sans"/>
              </a:rPr>
              <a:t>SONiC Workshop at OSS EU</a:t>
            </a:r>
            <a:endParaRPr sz="1100" kern="1200">
              <a:solidFill>
                <a:srgbClr val="59595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>
            <a:spLocks noGrp="1"/>
          </p:cNvSpPr>
          <p:nvPr>
            <p:ph type="title"/>
          </p:nvPr>
        </p:nvSpPr>
        <p:spPr>
          <a:xfrm>
            <a:off x="302075" y="-76200"/>
            <a:ext cx="4352700" cy="84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r>
              <a:rPr lang="en-US" dirty="0"/>
              <a:t>Workgroups Highlights</a:t>
            </a:r>
            <a:endParaRPr dirty="0"/>
          </a:p>
        </p:txBody>
      </p:sp>
      <p:grpSp>
        <p:nvGrpSpPr>
          <p:cNvPr id="247" name="Google Shape;247;p13"/>
          <p:cNvGrpSpPr/>
          <p:nvPr/>
        </p:nvGrpSpPr>
        <p:grpSpPr>
          <a:xfrm>
            <a:off x="143157" y="954784"/>
            <a:ext cx="8695496" cy="3909360"/>
            <a:chOff x="3271" y="411964"/>
            <a:chExt cx="8695496" cy="3909360"/>
          </a:xfrm>
        </p:grpSpPr>
        <p:sp>
          <p:nvSpPr>
            <p:cNvPr id="248" name="Google Shape;248;p13"/>
            <p:cNvSpPr/>
            <p:nvPr/>
          </p:nvSpPr>
          <p:spPr>
            <a:xfrm>
              <a:off x="3271" y="411964"/>
              <a:ext cx="1967306" cy="786922"/>
            </a:xfrm>
            <a:prstGeom prst="rect">
              <a:avLst/>
            </a:prstGeom>
            <a:solidFill>
              <a:srgbClr val="339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9" name="Google Shape;249;p13"/>
            <p:cNvSpPr txBox="1"/>
            <p:nvPr/>
          </p:nvSpPr>
          <p:spPr>
            <a:xfrm>
              <a:off x="3271" y="411964"/>
              <a:ext cx="1967306" cy="786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65000" rIns="113775" bIns="65000" anchor="ctr" anchorCtr="0">
              <a:noAutofit/>
            </a:bodyPr>
            <a:lstStyle/>
            <a:p>
              <a:pPr algn="ctr" defTabSz="685800">
                <a:lnSpc>
                  <a:spcPct val="90000"/>
                </a:lnSpc>
                <a:buSzPts val="1600"/>
              </a:pPr>
              <a:r>
                <a:rPr lang="en-US" sz="1600" kern="1200">
                  <a:solidFill>
                    <a:prstClr val="white"/>
                  </a:solidFill>
                </a:rPr>
                <a:t>AI Workgroup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271" y="1198887"/>
              <a:ext cx="1967306" cy="3122437"/>
            </a:xfrm>
            <a:prstGeom prst="rect">
              <a:avLst/>
            </a:prstGeom>
            <a:solidFill>
              <a:srgbClr val="7F7F7F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3271" y="1198887"/>
              <a:ext cx="1967306" cy="312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49" lvl="1" indent="-69848" defTabSz="685800">
                <a:lnSpc>
                  <a:spcPct val="90000"/>
                </a:lnSpc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Fabric Workstream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114297" lvl="2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Topology</a:t>
              </a:r>
              <a:r>
                <a:rPr lang="en-US" sz="1100" kern="1200">
                  <a:solidFill>
                    <a:prstClr val="white"/>
                  </a:solidFill>
                </a:rPr>
                <a:t> (led by Nvidia, Dell, BRCM, Marvell)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114297" lvl="2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Routing </a:t>
              </a:r>
              <a:r>
                <a:rPr lang="en-US" sz="1100" kern="1200">
                  <a:solidFill>
                    <a:prstClr val="white"/>
                  </a:solidFill>
                </a:rPr>
                <a:t>(led by Nvidia, Dell, BRCM)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>
                <a:solidFill>
                  <a:prstClr val="white"/>
                </a:solidFill>
              </a:endParaRPr>
            </a:p>
            <a:p>
              <a:pPr marL="57149" lvl="1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Traffic Management Workstream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114297" lvl="2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Congestion</a:t>
              </a:r>
              <a:r>
                <a:rPr lang="en-US" sz="1100" kern="1200">
                  <a:solidFill>
                    <a:prstClr val="white"/>
                  </a:solidFill>
                </a:rPr>
                <a:t> (led by Nvidia)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114297" lvl="2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PFC</a:t>
              </a:r>
              <a:r>
                <a:rPr lang="en-US" sz="1100" kern="1200">
                  <a:solidFill>
                    <a:prstClr val="white"/>
                  </a:solidFill>
                </a:rPr>
                <a:t> (led by BRCM)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>
                <a:solidFill>
                  <a:prstClr val="white"/>
                </a:solidFill>
              </a:endParaRPr>
            </a:p>
            <a:p>
              <a:pPr marL="57149" lvl="1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Telemetry Workstream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171446" lvl="1" indent="-69848" defTabSz="685800">
                <a:lnSpc>
                  <a:spcPct val="90000"/>
                </a:lnSpc>
                <a:spcBef>
                  <a:spcPts val="165"/>
                </a:spcBef>
                <a:buSzPts val="1600"/>
              </a:pPr>
              <a:endParaRPr sz="1600" kern="1200">
                <a:solidFill>
                  <a:prstClr val="white"/>
                </a:solidFill>
              </a:endParaRPr>
            </a:p>
            <a:p>
              <a:pPr marL="57149" lvl="1" indent="-57149" defTabSz="685800">
                <a:lnSpc>
                  <a:spcPct val="90000"/>
                </a:lnSpc>
                <a:spcBef>
                  <a:spcPts val="240"/>
                </a:spcBef>
                <a:buSzPts val="1100"/>
              </a:pPr>
              <a:r>
                <a:rPr lang="en-US" sz="1100" kern="1200">
                  <a:solidFill>
                    <a:prstClr val="white"/>
                  </a:solidFill>
                </a:rPr>
                <a:t>(All workstreams finished first round investigation) 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2246001" y="411964"/>
              <a:ext cx="1967306" cy="786922"/>
            </a:xfrm>
            <a:prstGeom prst="rect">
              <a:avLst/>
            </a:prstGeom>
            <a:solidFill>
              <a:srgbClr val="339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3" name="Google Shape;253;p13"/>
            <p:cNvSpPr txBox="1"/>
            <p:nvPr/>
          </p:nvSpPr>
          <p:spPr>
            <a:xfrm>
              <a:off x="2246001" y="411964"/>
              <a:ext cx="1967306" cy="786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65000" rIns="113775" bIns="65000" anchor="ctr" anchorCtr="0">
              <a:noAutofit/>
            </a:bodyPr>
            <a:lstStyle/>
            <a:p>
              <a:pPr algn="ctr" defTabSz="685800">
                <a:lnSpc>
                  <a:spcPct val="90000"/>
                </a:lnSpc>
                <a:buSzPts val="1600"/>
              </a:pPr>
              <a:r>
                <a:rPr lang="en-US" sz="1600" kern="1200">
                  <a:solidFill>
                    <a:prstClr val="white"/>
                  </a:solidFill>
                </a:rPr>
                <a:t>Smart Switch Workgroup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2246001" y="1198887"/>
              <a:ext cx="1967306" cy="3122437"/>
            </a:xfrm>
            <a:prstGeom prst="rect">
              <a:avLst/>
            </a:prstGeom>
            <a:solidFill>
              <a:srgbClr val="7F7F7F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2246001" y="1198887"/>
              <a:ext cx="1967306" cy="312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49" lvl="1" indent="-69848" defTabSz="685800">
                <a:lnSpc>
                  <a:spcPct val="90000"/>
                </a:lnSpc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Platform Architecture </a:t>
              </a:r>
              <a:r>
                <a:rPr lang="en-US" sz="1100" kern="1200">
                  <a:solidFill>
                    <a:prstClr val="white"/>
                  </a:solidFill>
                </a:rPr>
                <a:t>HLD for SmartSwitch completed 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65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DPU database </a:t>
              </a:r>
              <a:r>
                <a:rPr lang="en-US" sz="1050" kern="1200">
                  <a:solidFill>
                    <a:prstClr val="white"/>
                  </a:solidFill>
                </a:rPr>
                <a:t>design completed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58"/>
                </a:spcBef>
                <a:buSzPts val="1050"/>
              </a:pPr>
              <a:endParaRPr sz="105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58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Midplane/PCIE </a:t>
              </a:r>
              <a:r>
                <a:rPr lang="en-US" sz="1050" kern="1200">
                  <a:solidFill>
                    <a:prstClr val="white"/>
                  </a:solidFill>
                </a:rPr>
                <a:t>architecture completed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58"/>
                </a:spcBef>
                <a:buSzPts val="1050"/>
              </a:pPr>
              <a:endParaRPr sz="105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58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IP address assignment </a:t>
              </a:r>
              <a:r>
                <a:rPr lang="en-US" sz="1050" kern="1200">
                  <a:solidFill>
                    <a:prstClr val="white"/>
                  </a:solidFill>
                </a:rPr>
                <a:t>design completion 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58"/>
                </a:spcBef>
                <a:buSzPts val="1050"/>
              </a:pPr>
              <a:endParaRPr sz="105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58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gNMI design </a:t>
              </a:r>
              <a:r>
                <a:rPr lang="en-US" sz="1050" kern="1200">
                  <a:solidFill>
                    <a:prstClr val="white"/>
                  </a:solidFill>
                </a:rPr>
                <a:t>from NPU to DPU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58"/>
                </a:spcBef>
                <a:buSzPts val="1050"/>
              </a:pPr>
              <a:endParaRPr sz="105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58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DPU High-availability </a:t>
              </a:r>
              <a:r>
                <a:rPr lang="en-US" sz="1050" kern="1200">
                  <a:solidFill>
                    <a:prstClr val="white"/>
                  </a:solidFill>
                </a:rPr>
                <a:t>design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58"/>
                </a:spcBef>
                <a:buSzPts val="1050"/>
              </a:pPr>
              <a:endParaRPr sz="1050" kern="1200">
                <a:solidFill>
                  <a:prstClr val="white"/>
                </a:solidFill>
              </a:endParaRPr>
            </a:p>
            <a:p>
              <a:pPr marL="57149" lvl="1" indent="-66674" defTabSz="685800">
                <a:lnSpc>
                  <a:spcPct val="90000"/>
                </a:lnSpc>
                <a:spcBef>
                  <a:spcPts val="158"/>
                </a:spcBef>
                <a:buSzPts val="1050"/>
                <a:buFont typeface="Arial"/>
                <a:buChar char="•"/>
              </a:pPr>
              <a:r>
                <a:rPr lang="en-US" sz="1050" kern="1200">
                  <a:solidFill>
                    <a:srgbClr val="75F2FF"/>
                  </a:solidFill>
                </a:rPr>
                <a:t>NPU-DPU Health </a:t>
              </a:r>
              <a:r>
                <a:rPr lang="en-US" sz="1050" kern="1200">
                  <a:solidFill>
                    <a:prstClr val="white"/>
                  </a:solidFill>
                </a:rPr>
                <a:t>probing design using BFD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4488731" y="411964"/>
              <a:ext cx="1967306" cy="786922"/>
            </a:xfrm>
            <a:prstGeom prst="rect">
              <a:avLst/>
            </a:prstGeom>
            <a:solidFill>
              <a:srgbClr val="339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7" name="Google Shape;257;p13"/>
            <p:cNvSpPr txBox="1"/>
            <p:nvPr/>
          </p:nvSpPr>
          <p:spPr>
            <a:xfrm>
              <a:off x="4488731" y="411964"/>
              <a:ext cx="1967306" cy="786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65000" rIns="113775" bIns="65000" anchor="ctr" anchorCtr="0">
              <a:noAutofit/>
            </a:bodyPr>
            <a:lstStyle/>
            <a:p>
              <a:pPr algn="ctr" defTabSz="685800">
                <a:lnSpc>
                  <a:spcPct val="90000"/>
                </a:lnSpc>
                <a:buSzPts val="1600"/>
              </a:pPr>
              <a:r>
                <a:rPr lang="en-US" sz="1600" kern="1200">
                  <a:solidFill>
                    <a:prstClr val="white"/>
                  </a:solidFill>
                </a:rPr>
                <a:t>OTN Workgroup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4488731" y="1198887"/>
              <a:ext cx="1967306" cy="3122437"/>
            </a:xfrm>
            <a:prstGeom prst="rect">
              <a:avLst/>
            </a:prstGeom>
            <a:solidFill>
              <a:srgbClr val="7F7F7F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9" name="Google Shape;259;p13"/>
            <p:cNvSpPr txBox="1"/>
            <p:nvPr/>
          </p:nvSpPr>
          <p:spPr>
            <a:xfrm>
              <a:off x="4488731" y="1198887"/>
              <a:ext cx="1967306" cy="312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7149" lvl="1" indent="-69848" defTabSz="685800">
                <a:lnSpc>
                  <a:spcPct val="90000"/>
                </a:lnSpc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OTN services </a:t>
              </a:r>
              <a:r>
                <a:rPr lang="en-US" sz="1100" kern="1200">
                  <a:solidFill>
                    <a:prstClr val="white"/>
                  </a:solidFill>
                </a:rPr>
                <a:t>(OTSS, Syncd-OT, OTAI) HLDs have been reviewed with PR to SONiC.</a:t>
              </a:r>
              <a:endParaRPr sz="1100" kern="1200">
                <a:solidFill>
                  <a:prstClr val="white"/>
                </a:solidFill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>
                <a:solidFill>
                  <a:prstClr val="white"/>
                </a:solidFill>
              </a:endParaRPr>
            </a:p>
            <a:p>
              <a:pPr marL="57149" lvl="1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OTN virtual platform</a:t>
              </a:r>
              <a:r>
                <a:rPr lang="en-US" sz="1100" kern="1200">
                  <a:solidFill>
                    <a:prstClr val="white"/>
                  </a:solidFill>
                </a:rPr>
                <a:t> and </a:t>
              </a:r>
              <a:r>
                <a:rPr lang="en-US" sz="1100" kern="1200">
                  <a:solidFill>
                    <a:srgbClr val="75F2FF"/>
                  </a:solidFill>
                </a:rPr>
                <a:t>KVM device </a:t>
              </a:r>
              <a:r>
                <a:rPr lang="en-US" sz="1100" kern="1200">
                  <a:solidFill>
                    <a:prstClr val="white"/>
                  </a:solidFill>
                </a:rPr>
                <a:t>have been supported in SONiC-OTN branch. </a:t>
              </a:r>
              <a:endParaRPr sz="1100" kern="1200">
                <a:solidFill>
                  <a:prstClr val="white"/>
                </a:solidFill>
              </a:endParaRPr>
            </a:p>
            <a:p>
              <a:pPr marL="57149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>
                <a:solidFill>
                  <a:prstClr val="white"/>
                </a:solidFill>
              </a:endParaRPr>
            </a:p>
            <a:p>
              <a:pPr marL="57149" lvl="1" indent="-69848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>
                  <a:solidFill>
                    <a:srgbClr val="75F2FF"/>
                  </a:solidFill>
                </a:rPr>
                <a:t>OTN enhancement</a:t>
              </a:r>
              <a:r>
                <a:rPr lang="en-US" sz="1100" kern="1200">
                  <a:solidFill>
                    <a:prstClr val="white"/>
                  </a:solidFill>
                </a:rPr>
                <a:t> on </a:t>
              </a:r>
              <a:r>
                <a:rPr lang="en-US" sz="1100" kern="1200">
                  <a:solidFill>
                    <a:srgbClr val="75F2FF"/>
                  </a:solidFill>
                </a:rPr>
                <a:t>sonic-mgmt-common</a:t>
              </a:r>
              <a:r>
                <a:rPr lang="en-US" sz="1100" kern="1200">
                  <a:solidFill>
                    <a:prstClr val="white"/>
                  </a:solidFill>
                </a:rPr>
                <a:t> HLD has been reviewed with PR to SONiC. </a:t>
              </a:r>
              <a:endParaRPr sz="1100" kern="1200">
                <a:solidFill>
                  <a:prstClr val="white"/>
                </a:solidFill>
              </a:endParaRPr>
            </a:p>
            <a:p>
              <a:pPr marL="171446" lvl="1" indent="-69848" defTabSz="685800">
                <a:lnSpc>
                  <a:spcPct val="90000"/>
                </a:lnSpc>
                <a:spcBef>
                  <a:spcPts val="165"/>
                </a:spcBef>
                <a:buSzPts val="1600"/>
              </a:pPr>
              <a:endParaRPr sz="1600" kern="1200">
                <a:solidFill>
                  <a:prstClr val="white"/>
                </a:solidFill>
              </a:endParaRPr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6731461" y="411964"/>
              <a:ext cx="1967306" cy="786922"/>
            </a:xfrm>
            <a:prstGeom prst="rect">
              <a:avLst/>
            </a:prstGeom>
            <a:solidFill>
              <a:srgbClr val="339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1" name="Google Shape;261;p13"/>
            <p:cNvSpPr txBox="1"/>
            <p:nvPr/>
          </p:nvSpPr>
          <p:spPr>
            <a:xfrm>
              <a:off x="6731461" y="411964"/>
              <a:ext cx="1967306" cy="786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3775" tIns="65000" rIns="113775" bIns="65000" anchor="ctr" anchorCtr="0">
              <a:noAutofit/>
            </a:bodyPr>
            <a:lstStyle/>
            <a:p>
              <a:pPr algn="ctr" defTabSz="685800">
                <a:lnSpc>
                  <a:spcPct val="90000"/>
                </a:lnSpc>
                <a:buSzPts val="1600"/>
              </a:pPr>
              <a:r>
                <a:rPr lang="en-US" sz="1600" kern="1200">
                  <a:solidFill>
                    <a:prstClr val="white"/>
                  </a:solidFill>
                </a:rPr>
                <a:t>Routing Workgroup</a:t>
              </a: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6731461" y="1198887"/>
              <a:ext cx="1967306" cy="3122437"/>
            </a:xfrm>
            <a:prstGeom prst="rect">
              <a:avLst/>
            </a:prstGeom>
            <a:solidFill>
              <a:srgbClr val="7F7F7F">
                <a:alpha val="89803"/>
              </a:srgbClr>
            </a:solidFill>
            <a:ln w="25400" cap="flat" cmpd="sng">
              <a:solidFill>
                <a:srgbClr val="CDD8FB">
                  <a:alpha val="89803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63" name="Google Shape;263;p13"/>
            <p:cNvSpPr txBox="1"/>
            <p:nvPr/>
          </p:nvSpPr>
          <p:spPr>
            <a:xfrm>
              <a:off x="6731461" y="1198887"/>
              <a:ext cx="1967306" cy="31224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8650" tIns="58650" rIns="78225" bIns="88000" anchor="t" anchorCtr="0">
              <a:noAutofit/>
            </a:bodyPr>
            <a:lstStyle/>
            <a:p>
              <a:pPr marL="56515" lvl="1" indent="-69215" defTabSz="685800">
                <a:lnSpc>
                  <a:spcPct val="90000"/>
                </a:lnSpc>
                <a:buSzPts val="1100"/>
                <a:buFont typeface="Arial"/>
                <a:buChar char="•"/>
              </a:pPr>
              <a:r>
                <a:rPr lang="en-US" sz="1100" kern="1200" err="1">
                  <a:solidFill>
                    <a:srgbClr val="75F2FF"/>
                  </a:solidFill>
                </a:rPr>
                <a:t>Usecases</a:t>
              </a:r>
              <a:r>
                <a:rPr lang="en-US" sz="1100" kern="1200" dirty="0">
                  <a:solidFill>
                    <a:srgbClr val="FFFFFF"/>
                  </a:solidFill>
                  <a:ea typeface="+mn-ea"/>
                </a:rPr>
                <a:t>: Phoenix Wing (SRv6), </a:t>
              </a:r>
              <a:r>
                <a:rPr lang="en-US" sz="1100" kern="1200" err="1">
                  <a:solidFill>
                    <a:srgbClr val="FFFFFF"/>
                  </a:solidFill>
                  <a:ea typeface="+mn-ea"/>
                </a:rPr>
                <a:t>VxLAN</a:t>
              </a:r>
              <a:r>
                <a:rPr lang="en-US" sz="1100" kern="1200" dirty="0">
                  <a:solidFill>
                    <a:srgbClr val="FFFFFF"/>
                  </a:solidFill>
                  <a:ea typeface="+mn-ea"/>
                </a:rPr>
                <a:t>-DC, Route </a:t>
              </a:r>
              <a:r>
                <a:rPr lang="en-US" sz="1100" kern="1200">
                  <a:solidFill>
                    <a:srgbClr val="FFFFFF"/>
                  </a:solidFill>
                  <a:ea typeface="+mn-ea"/>
                </a:rPr>
                <a:t>Optimization, RIB/FIB, ARS</a:t>
              </a:r>
              <a:endParaRPr lang="en-US" sz="1100" kern="1200" dirty="0">
                <a:solidFill>
                  <a:srgbClr val="FFFFFF"/>
                </a:solidFill>
                <a:ea typeface="+mn-ea"/>
              </a:endParaRPr>
            </a:p>
            <a:p>
              <a:pPr marL="56515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 dirty="0">
                <a:solidFill>
                  <a:srgbClr val="FFFFFF"/>
                </a:solidFill>
              </a:endParaRPr>
            </a:p>
            <a:p>
              <a:pPr marL="56515" lvl="1" indent="-69215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 dirty="0">
                  <a:solidFill>
                    <a:srgbClr val="75F2FF"/>
                  </a:solidFill>
                </a:rPr>
                <a:t>Enhanced</a:t>
              </a:r>
              <a:r>
                <a:rPr lang="en-US" sz="1100" kern="1200" dirty="0">
                  <a:solidFill>
                    <a:srgbClr val="FFFFFF"/>
                  </a:solidFill>
                </a:rPr>
                <a:t> </a:t>
              </a:r>
              <a:r>
                <a:rPr lang="en-US" sz="1100" kern="1200" dirty="0">
                  <a:solidFill>
                    <a:srgbClr val="75F2FF"/>
                  </a:solidFill>
                </a:rPr>
                <a:t>sonic-</a:t>
              </a:r>
              <a:r>
                <a:rPr lang="en-US" sz="1100" kern="1200" dirty="0" err="1">
                  <a:solidFill>
                    <a:srgbClr val="75F2FF"/>
                  </a:solidFill>
                </a:rPr>
                <a:t>mgmt</a:t>
              </a:r>
              <a:r>
                <a:rPr lang="en-US" sz="1100" kern="1200" dirty="0">
                  <a:solidFill>
                    <a:srgbClr val="FFFFFF"/>
                  </a:solidFill>
                </a:rPr>
                <a:t> </a:t>
              </a:r>
              <a:r>
                <a:rPr lang="en-US" sz="1100" kern="1200" dirty="0" err="1">
                  <a:solidFill>
                    <a:srgbClr val="FFFFFF"/>
                  </a:solidFill>
                </a:rPr>
                <a:t>vsonic</a:t>
              </a:r>
              <a:r>
                <a:rPr lang="en-US" sz="1100" kern="1200" dirty="0">
                  <a:solidFill>
                    <a:srgbClr val="FFFFFF"/>
                  </a:solidFill>
                </a:rPr>
                <a:t> test infra from single box testing to multi-node topology testing.</a:t>
              </a:r>
              <a:endParaRPr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6515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 dirty="0">
                <a:solidFill>
                  <a:srgbClr val="FFFFFF"/>
                </a:solidFill>
              </a:endParaRPr>
            </a:p>
            <a:p>
              <a:pPr marL="56515" lvl="1" indent="-69215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 dirty="0">
                  <a:solidFill>
                    <a:srgbClr val="FFFFFF"/>
                  </a:solidFill>
                </a:rPr>
                <a:t>The phoenix wing </a:t>
              </a:r>
              <a:r>
                <a:rPr lang="en-US" sz="1100" kern="1200" dirty="0">
                  <a:solidFill>
                    <a:srgbClr val="75F2FF"/>
                  </a:solidFill>
                </a:rPr>
                <a:t>platform test plan </a:t>
              </a:r>
              <a:r>
                <a:rPr lang="en-US" sz="1100" kern="1200" dirty="0">
                  <a:solidFill>
                    <a:srgbClr val="FFFFFF"/>
                  </a:solidFill>
                </a:rPr>
                <a:t>PR and the test </a:t>
              </a:r>
              <a:r>
                <a:rPr lang="en-US" sz="1100" kern="1200" dirty="0">
                  <a:solidFill>
                    <a:srgbClr val="75F2FF"/>
                  </a:solidFill>
                </a:rPr>
                <a:t>infra enhancement</a:t>
              </a:r>
              <a:r>
                <a:rPr lang="en-US" sz="1100" kern="1200" dirty="0">
                  <a:solidFill>
                    <a:srgbClr val="FFFFFF"/>
                  </a:solidFill>
                </a:rPr>
                <a:t> code PR are raised.</a:t>
              </a:r>
              <a:endParaRPr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  <a:p>
              <a:pPr marL="56515" lvl="1" defTabSz="685800">
                <a:lnSpc>
                  <a:spcPct val="90000"/>
                </a:lnSpc>
                <a:spcBef>
                  <a:spcPts val="165"/>
                </a:spcBef>
                <a:buSzPts val="1100"/>
              </a:pPr>
              <a:endParaRPr sz="1100" kern="1200" dirty="0">
                <a:solidFill>
                  <a:srgbClr val="FFFFFF"/>
                </a:solidFill>
              </a:endParaRPr>
            </a:p>
            <a:p>
              <a:pPr marL="56515" lvl="1" indent="-69215" defTabSz="685800">
                <a:lnSpc>
                  <a:spcPct val="90000"/>
                </a:lnSpc>
                <a:spcBef>
                  <a:spcPts val="165"/>
                </a:spcBef>
                <a:buSzPts val="1100"/>
                <a:buFont typeface="Arial"/>
                <a:buChar char="•"/>
              </a:pPr>
              <a:r>
                <a:rPr lang="en-US" sz="1100" kern="1200" dirty="0" err="1">
                  <a:solidFill>
                    <a:srgbClr val="75F2FF"/>
                  </a:solidFill>
                </a:rPr>
                <a:t>Spytest</a:t>
              </a:r>
              <a:r>
                <a:rPr lang="en-US" sz="1100" kern="1200" dirty="0">
                  <a:solidFill>
                    <a:srgbClr val="75F2FF"/>
                  </a:solidFill>
                </a:rPr>
                <a:t> test plan </a:t>
              </a:r>
              <a:r>
                <a:rPr lang="en-US" sz="1100" kern="1200" dirty="0">
                  <a:solidFill>
                    <a:srgbClr val="FFFFFF"/>
                  </a:solidFill>
                </a:rPr>
                <a:t>is working in progress between Alibaba team and Cisco team. </a:t>
              </a:r>
              <a:endParaRPr sz="1800" kern="1200" dirty="0">
                <a:solidFill>
                  <a:prstClr val="black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c8f49a32-fde3-48a5-9266-b5b0972a22dc}" enabled="1" method="Standard" siteId="{5ae1af62-9505-4097-a69a-c1553ef7840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9777</TotalTime>
  <Words>2660</Words>
  <Application>Microsoft Macintosh PowerPoint</Application>
  <PresentationFormat>On-screen Show (16:9)</PresentationFormat>
  <Paragraphs>689</Paragraphs>
  <Slides>45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6" baseType="lpstr">
      <vt:lpstr>MS PGothic</vt:lpstr>
      <vt:lpstr>Arial</vt:lpstr>
      <vt:lpstr>Courier New</vt:lpstr>
      <vt:lpstr>Segoe UI</vt:lpstr>
      <vt:lpstr>Source Sans Pro</vt:lpstr>
      <vt:lpstr>Roboto Slab</vt:lpstr>
      <vt:lpstr>Roboto Mono</vt:lpstr>
      <vt:lpstr>Aptos Display</vt:lpstr>
      <vt:lpstr>CiscoSansTT Light</vt:lpstr>
      <vt:lpstr>Ubuntu</vt:lpstr>
      <vt:lpstr>Calibri</vt:lpstr>
      <vt:lpstr>Wingdings</vt:lpstr>
      <vt:lpstr>Segoe UI Semibold</vt:lpstr>
      <vt:lpstr>Roboto</vt:lpstr>
      <vt:lpstr>CiscoSansTT ExtraLight</vt:lpstr>
      <vt:lpstr>Gill Sans</vt:lpstr>
      <vt:lpstr>Aptos</vt:lpstr>
      <vt:lpstr>Open Sans</vt:lpstr>
      <vt:lpstr>Simple Light</vt:lpstr>
      <vt:lpstr>Office Theme</vt:lpstr>
      <vt:lpstr>Visio.Drawing.15</vt:lpstr>
      <vt:lpstr>PowerPoint Presentation</vt:lpstr>
      <vt:lpstr>Side-meeting IETF-124   November 05th, 2024</vt:lpstr>
      <vt:lpstr>Agenda</vt:lpstr>
      <vt:lpstr>SONiC Overview </vt:lpstr>
      <vt:lpstr>SONiC/SAI Community and Partners</vt:lpstr>
      <vt:lpstr>PowerPoint Presentation</vt:lpstr>
      <vt:lpstr>PowerPoint Presentation</vt:lpstr>
      <vt:lpstr>SONiC - Year End Review</vt:lpstr>
      <vt:lpstr>Workgroups Highlights</vt:lpstr>
      <vt:lpstr>High-Level Architecture </vt:lpstr>
      <vt:lpstr>SONiC: Software for Open Networking in the Cloud</vt:lpstr>
      <vt:lpstr>High-Level Architecture</vt:lpstr>
      <vt:lpstr>High-Level Architecture</vt:lpstr>
      <vt:lpstr>High-Level Architecture</vt:lpstr>
      <vt:lpstr>High-Level Architecture</vt:lpstr>
      <vt:lpstr>Useful Links</vt:lpstr>
      <vt:lpstr>Routing Workgroup Update </vt:lpstr>
      <vt:lpstr>Focus Areas and Weekly Discussions</vt:lpstr>
      <vt:lpstr>VxLAN MH Concept</vt:lpstr>
      <vt:lpstr>VxLAN MH Content</vt:lpstr>
      <vt:lpstr>Adaptive Routing Switching</vt:lpstr>
      <vt:lpstr>Phoenix Wing Initiative</vt:lpstr>
      <vt:lpstr>Route Download Optimization</vt:lpstr>
      <vt:lpstr>Concerns from FRR community</vt:lpstr>
      <vt:lpstr>Routing Stack Building Blocks </vt:lpstr>
      <vt:lpstr>High Level View</vt:lpstr>
      <vt:lpstr>Virtual Dataplane Workgroup Update </vt:lpstr>
      <vt:lpstr> </vt:lpstr>
      <vt:lpstr> </vt:lpstr>
      <vt:lpstr> </vt:lpstr>
      <vt:lpstr>SONiC-VPP Features</vt:lpstr>
      <vt:lpstr> </vt:lpstr>
      <vt:lpstr> </vt:lpstr>
      <vt:lpstr>SONiC VPP – VNET VxLAN</vt:lpstr>
      <vt:lpstr>SONiC-VPP SRv6</vt:lpstr>
      <vt:lpstr>Deployment</vt:lpstr>
      <vt:lpstr>vSmartSwitch – SONiC-VPP + Bmv2</vt:lpstr>
      <vt:lpstr>SONiC-VPP in Azure</vt:lpstr>
      <vt:lpstr>Community Collaborations</vt:lpstr>
      <vt:lpstr>Roadmap</vt:lpstr>
      <vt:lpstr>Call to action ... Next Steps</vt:lpstr>
      <vt:lpstr>Closure </vt:lpstr>
      <vt:lpstr>PowerPoint Presentation</vt:lpstr>
      <vt:lpstr>Call for Actions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Patrice Brissette (pbrisset)</cp:lastModifiedBy>
  <cp:revision>70</cp:revision>
  <dcterms:modified xsi:type="dcterms:W3CDTF">2025-11-06T16:00:53Z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8f49a32-fde3-48a5-9266-b5b0972a22dc_Enabled">
    <vt:lpwstr>true</vt:lpwstr>
  </property>
  <property fmtid="{D5CDD505-2E9C-101B-9397-08002B2CF9AE}" pid="3" name="MSIP_Label_c8f49a32-fde3-48a5-9266-b5b0972a22dc_SetDate">
    <vt:lpwstr>2024-11-01T19:00:30Z</vt:lpwstr>
  </property>
  <property fmtid="{D5CDD505-2E9C-101B-9397-08002B2CF9AE}" pid="4" name="MSIP_Label_c8f49a32-fde3-48a5-9266-b5b0972a22dc_Method">
    <vt:lpwstr>Standard</vt:lpwstr>
  </property>
  <property fmtid="{D5CDD505-2E9C-101B-9397-08002B2CF9AE}" pid="5" name="MSIP_Label_c8f49a32-fde3-48a5-9266-b5b0972a22dc_Name">
    <vt:lpwstr>Cisco Confidential</vt:lpwstr>
  </property>
  <property fmtid="{D5CDD505-2E9C-101B-9397-08002B2CF9AE}" pid="6" name="MSIP_Label_c8f49a32-fde3-48a5-9266-b5b0972a22dc_SiteId">
    <vt:lpwstr>5ae1af62-9505-4097-a69a-c1553ef7840e</vt:lpwstr>
  </property>
  <property fmtid="{D5CDD505-2E9C-101B-9397-08002B2CF9AE}" pid="7" name="MSIP_Label_c8f49a32-fde3-48a5-9266-b5b0972a22dc_ActionId">
    <vt:lpwstr>4593198e-453b-49d2-bf6f-fd855ebd59b3</vt:lpwstr>
  </property>
  <property fmtid="{D5CDD505-2E9C-101B-9397-08002B2CF9AE}" pid="8" name="MSIP_Label_c8f49a32-fde3-48a5-9266-b5b0972a22dc_ContentBits">
    <vt:lpwstr>2</vt:lpwstr>
  </property>
  <property fmtid="{D5CDD505-2E9C-101B-9397-08002B2CF9AE}" pid="9" name="ClassificationContentMarkingFooterLocations">
    <vt:lpwstr>Simple Light:3</vt:lpwstr>
  </property>
  <property fmtid="{D5CDD505-2E9C-101B-9397-08002B2CF9AE}" pid="10" name="ClassificationContentMarkingFooterText">
    <vt:lpwstr>Cisco Confidential</vt:lpwstr>
  </property>
</Properties>
</file>